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6" r:id="rId3"/>
  </p:sldMasterIdLst>
  <p:notesMasterIdLst>
    <p:notesMasterId r:id="rId7"/>
  </p:notesMasterIdLst>
  <p:sldIdLst>
    <p:sldId id="399" r:id="rId4"/>
    <p:sldId id="384" r:id="rId5"/>
    <p:sldId id="386" r:id="rId6"/>
    <p:sldId id="424" r:id="rId8"/>
    <p:sldId id="425" r:id="rId9"/>
    <p:sldId id="388" r:id="rId10"/>
    <p:sldId id="493" r:id="rId11"/>
    <p:sldId id="480" r:id="rId12"/>
    <p:sldId id="494" r:id="rId13"/>
    <p:sldId id="390" r:id="rId14"/>
    <p:sldId id="392" r:id="rId15"/>
    <p:sldId id="451" r:id="rId16"/>
    <p:sldId id="426" r:id="rId17"/>
    <p:sldId id="427" r:id="rId18"/>
    <p:sldId id="428" r:id="rId19"/>
    <p:sldId id="429" r:id="rId20"/>
    <p:sldId id="495" r:id="rId21"/>
    <p:sldId id="497" r:id="rId22"/>
    <p:sldId id="498" r:id="rId23"/>
    <p:sldId id="500" r:id="rId24"/>
    <p:sldId id="501" r:id="rId25"/>
    <p:sldId id="499" r:id="rId26"/>
  </p:sldIdLst>
  <p:sldSz cx="12192000" cy="6858000"/>
  <p:notesSz cx="6858000" cy="9144000"/>
  <p:embeddedFontLst>
    <p:embeddedFont>
      <p:font typeface="Calibri" panose="020F0502020204030204" pitchFamily="34" charset="0"/>
      <p:regular r:id="rId31"/>
    </p:embeddedFont>
  </p:embeddedFontLst>
  <p:custDataLst>
    <p:tags r:id="rId32"/>
  </p:custDataLst>
  <p:defaultTextStyle>
    <a:defPPr>
      <a:defRPr lang="zh-CN"/>
    </a:defPPr>
    <a:lvl1pPr marL="0" lvl="0" indent="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itchFamily="34" charset="-122"/>
        <a:cs typeface="+mn-cs"/>
      </a:defRPr>
    </a:lvl1pPr>
    <a:lvl2pPr marL="342900" lvl="1" indent="1143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itchFamily="34" charset="-122"/>
        <a:cs typeface="+mn-cs"/>
      </a:defRPr>
    </a:lvl2pPr>
    <a:lvl3pPr marL="685800" lvl="2" indent="2286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itchFamily="34" charset="-122"/>
        <a:cs typeface="+mn-cs"/>
      </a:defRPr>
    </a:lvl3pPr>
    <a:lvl4pPr marL="1028700" lvl="3" indent="3429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itchFamily="34" charset="-122"/>
        <a:cs typeface="+mn-cs"/>
      </a:defRPr>
    </a:lvl4pPr>
    <a:lvl5pPr marL="1371600" lvl="4"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itchFamily="34" charset="-122"/>
        <a:cs typeface="+mn-cs"/>
      </a:defRPr>
    </a:lvl5pPr>
    <a:lvl6pPr marL="2286000" lvl="5"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itchFamily="34" charset="-122"/>
        <a:cs typeface="+mn-cs"/>
      </a:defRPr>
    </a:lvl6pPr>
    <a:lvl7pPr marL="2743200" lvl="6"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itchFamily="34" charset="-122"/>
        <a:cs typeface="+mn-cs"/>
      </a:defRPr>
    </a:lvl7pPr>
    <a:lvl8pPr marL="3200400" lvl="7"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itchFamily="34" charset="-122"/>
        <a:cs typeface="+mn-cs"/>
      </a:defRPr>
    </a:lvl8pPr>
    <a:lvl9pPr marL="3657600" lvl="8"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itchFamily="3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zhuolin"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508A"/>
    <a:srgbClr val="E6E6E6"/>
    <a:srgbClr val="FFFFFF"/>
    <a:srgbClr val="FFFFD5"/>
    <a:srgbClr val="FFFFCC"/>
    <a:srgbClr val="EB6C15"/>
    <a:srgbClr val="D05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87"/>
    <p:restoredTop sz="94660"/>
  </p:normalViewPr>
  <p:slideViewPr>
    <p:cSldViewPr snapToGrid="0" showGuides="1">
      <p:cViewPr varScale="1">
        <p:scale>
          <a:sx n="136" d="100"/>
          <a:sy n="136" d="100"/>
        </p:scale>
        <p:origin x="90" y="390"/>
      </p:cViewPr>
      <p:guideLst>
        <p:guide orient="horz" pos="2160"/>
        <p:guide pos="3775"/>
      </p:guideLst>
    </p:cSldViewPr>
  </p:slideViewPr>
  <p:notesTextViewPr>
    <p:cViewPr>
      <p:scale>
        <a:sx n="1" d="1"/>
        <a:sy n="1" d="1"/>
      </p:scale>
      <p:origin x="0" y="0"/>
    </p:cViewPr>
  </p:notesTextViewPr>
  <p:sorterViewPr showFormatting="0">
    <p:cViewPr>
      <p:scale>
        <a:sx n="116" d="100"/>
        <a:sy n="116" d="100"/>
      </p:scale>
      <p:origin x="0" y="-37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gs" Target="tags/tag100.xml"/><Relationship Id="rId31" Type="http://schemas.openxmlformats.org/officeDocument/2006/relationships/font" Target="fonts/font1.fntdata"/><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685800" rtl="0" eaLnBrk="1" fontAlgn="auto" latinLnBrk="0" hangingPunct="1">
              <a:lnSpc>
                <a:spcPct val="100000"/>
              </a:lnSpc>
              <a:spcBef>
                <a:spcPts val="0"/>
              </a:spcBef>
              <a:spcAft>
                <a:spcPts val="0"/>
              </a:spcAft>
              <a:buClrTx/>
              <a:buSzTx/>
              <a:buFontTx/>
              <a:buNone/>
              <a:defRPr/>
            </a:pPr>
            <a:fld id="{D931B4D0-3709-4EBC-B68F-FE532AADB61C}"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685800" rtl="0" eaLnBrk="0" fontAlgn="base" latinLnBrk="0" hangingPunct="0">
              <a:lnSpc>
                <a:spcPct val="100000"/>
              </a:lnSpc>
              <a:spcBef>
                <a:spcPct val="30000"/>
              </a:spcBef>
              <a:spcAft>
                <a:spcPct val="0"/>
              </a:spcAft>
              <a:buClrTx/>
              <a:buSzTx/>
              <a:buFontTx/>
              <a:buNone/>
              <a:defRPr/>
            </a:pPr>
            <a:endParaRPr kumimoji="0" lang="zh-CN" altLang="en-US" sz="9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685800" rtl="0" eaLnBrk="0" fontAlgn="base" latinLnBrk="0" hangingPunct="0">
              <a:lnSpc>
                <a:spcPct val="100000"/>
              </a:lnSpc>
              <a:spcBef>
                <a:spcPct val="30000"/>
              </a:spcBef>
              <a:spcAft>
                <a:spcPct val="0"/>
              </a:spcAft>
              <a:buClrTx/>
              <a:buSzTx/>
              <a:buFontTx/>
              <a:buNone/>
              <a:defRPr/>
            </a:pPr>
            <a:r>
              <a:rPr kumimoji="0" lang="zh-CN" altLang="en-US" sz="9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900" b="0" i="0" u="none" strike="noStrike" kern="1200" cap="none" spc="0" normalizeH="0" baseline="0" noProof="0" smtClean="0">
              <a:ln>
                <a:noFill/>
              </a:ln>
              <a:solidFill>
                <a:schemeClr val="tx1"/>
              </a:solidFill>
              <a:effectLst/>
              <a:uLnTx/>
              <a:uFillTx/>
              <a:latin typeface="+mn-lt"/>
              <a:ea typeface="+mn-ea"/>
              <a:cs typeface="+mn-cs"/>
            </a:endParaRPr>
          </a:p>
          <a:p>
            <a:pPr marL="342900" marR="0" lvl="1" indent="0" algn="l" defTabSz="685800" rtl="0" eaLnBrk="0" fontAlgn="base" latinLnBrk="0" hangingPunct="0">
              <a:lnSpc>
                <a:spcPct val="100000"/>
              </a:lnSpc>
              <a:spcBef>
                <a:spcPct val="30000"/>
              </a:spcBef>
              <a:spcAft>
                <a:spcPct val="0"/>
              </a:spcAft>
              <a:buClrTx/>
              <a:buSzTx/>
              <a:buFontTx/>
              <a:buNone/>
              <a:defRPr/>
            </a:pPr>
            <a:r>
              <a:rPr kumimoji="0" lang="zh-CN" altLang="en-US" sz="9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900" b="0" i="0" u="none" strike="noStrike" kern="1200" cap="none" spc="0" normalizeH="0" baseline="0" noProof="0" smtClean="0">
              <a:ln>
                <a:noFill/>
              </a:ln>
              <a:solidFill>
                <a:schemeClr val="tx1"/>
              </a:solidFill>
              <a:effectLst/>
              <a:uLnTx/>
              <a:uFillTx/>
              <a:latin typeface="+mn-lt"/>
              <a:ea typeface="+mn-ea"/>
              <a:cs typeface="+mn-cs"/>
            </a:endParaRPr>
          </a:p>
          <a:p>
            <a:pPr marL="685800" marR="0" lvl="2" indent="0" algn="l" defTabSz="685800" rtl="0" eaLnBrk="0" fontAlgn="base" latinLnBrk="0" hangingPunct="0">
              <a:lnSpc>
                <a:spcPct val="100000"/>
              </a:lnSpc>
              <a:spcBef>
                <a:spcPct val="30000"/>
              </a:spcBef>
              <a:spcAft>
                <a:spcPct val="0"/>
              </a:spcAft>
              <a:buClrTx/>
              <a:buSzTx/>
              <a:buFontTx/>
              <a:buNone/>
              <a:defRPr/>
            </a:pPr>
            <a:r>
              <a:rPr kumimoji="0" lang="zh-CN" altLang="en-US" sz="9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900" b="0" i="0" u="none" strike="noStrike" kern="1200" cap="none" spc="0" normalizeH="0" baseline="0" noProof="0" smtClean="0">
              <a:ln>
                <a:noFill/>
              </a:ln>
              <a:solidFill>
                <a:schemeClr val="tx1"/>
              </a:solidFill>
              <a:effectLst/>
              <a:uLnTx/>
              <a:uFillTx/>
              <a:latin typeface="+mn-lt"/>
              <a:ea typeface="+mn-ea"/>
              <a:cs typeface="+mn-cs"/>
            </a:endParaRPr>
          </a:p>
          <a:p>
            <a:pPr marL="1028700" marR="0" lvl="3" indent="0" algn="l" defTabSz="685800" rtl="0" eaLnBrk="0" fontAlgn="base" latinLnBrk="0" hangingPunct="0">
              <a:lnSpc>
                <a:spcPct val="100000"/>
              </a:lnSpc>
              <a:spcBef>
                <a:spcPct val="30000"/>
              </a:spcBef>
              <a:spcAft>
                <a:spcPct val="0"/>
              </a:spcAft>
              <a:buClrTx/>
              <a:buSzTx/>
              <a:buFontTx/>
              <a:buNone/>
              <a:defRPr/>
            </a:pPr>
            <a:r>
              <a:rPr kumimoji="0" lang="zh-CN" altLang="en-US" sz="9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900" b="0" i="0" u="none" strike="noStrike" kern="1200" cap="none" spc="0" normalizeH="0" baseline="0" noProof="0" smtClean="0">
              <a:ln>
                <a:noFill/>
              </a:ln>
              <a:solidFill>
                <a:schemeClr val="tx1"/>
              </a:solidFill>
              <a:effectLst/>
              <a:uLnTx/>
              <a:uFillTx/>
              <a:latin typeface="+mn-lt"/>
              <a:ea typeface="+mn-ea"/>
              <a:cs typeface="+mn-cs"/>
            </a:endParaRPr>
          </a:p>
          <a:p>
            <a:pPr marL="1371600" marR="0" lvl="4" indent="0" algn="l" defTabSz="685800" rtl="0" eaLnBrk="0" fontAlgn="base" latinLnBrk="0" hangingPunct="0">
              <a:lnSpc>
                <a:spcPct val="100000"/>
              </a:lnSpc>
              <a:spcBef>
                <a:spcPct val="30000"/>
              </a:spcBef>
              <a:spcAft>
                <a:spcPct val="0"/>
              </a:spcAft>
              <a:buClrTx/>
              <a:buSzTx/>
              <a:buFontTx/>
              <a:buNone/>
              <a:defRPr/>
            </a:pPr>
            <a:r>
              <a:rPr kumimoji="0" lang="zh-CN" altLang="en-US" sz="9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9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宋体" pitchFamily="2" charset="-122"/>
              </a:defRPr>
            </a:lvl1pPr>
          </a:lstStyle>
          <a:p>
            <a:pPr marL="0" marR="0" lvl="0" indent="0" algn="r" defTabSz="685800" rtl="0" eaLnBrk="1" fontAlgn="base" latinLnBrk="0" hangingPunct="1">
              <a:lnSpc>
                <a:spcPct val="100000"/>
              </a:lnSpc>
              <a:spcBef>
                <a:spcPct val="0"/>
              </a:spcBef>
              <a:spcAft>
                <a:spcPct val="0"/>
              </a:spcAft>
              <a:buClrTx/>
              <a:buSzTx/>
              <a:buFontTx/>
              <a:buNone/>
              <a:defRPr/>
            </a:pPr>
            <a:fld id="{60B7EDB6-D5AE-4CF5-96D1-9D879A51EF39}"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幻灯片图像占位符 1"/>
          <p:cNvSpPr>
            <a:spLocks noGrp="1" noRot="1" noChangeAspect="1" noTextEdit="1"/>
          </p:cNvSpPr>
          <p:nvPr>
            <p:ph type="sldImg"/>
          </p:nvPr>
        </p:nvSpPr>
        <p:spPr>
          <a:ln>
            <a:solidFill>
              <a:srgbClr val="000000">
                <a:alpha val="100000"/>
              </a:srgbClr>
            </a:solidFill>
            <a:miter lim="800000"/>
          </a:ln>
        </p:spPr>
      </p:sp>
      <p:sp>
        <p:nvSpPr>
          <p:cNvPr id="19459"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94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ea typeface="宋体" pitchFamily="2" charset="-122"/>
              </a:rPr>
            </a:fld>
            <a:endParaRPr lang="zh-CN" altLang="en-US" sz="1200" dirty="0">
              <a:latin typeface="Calibri" panose="020F0502020204030204"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a:ln>
            <a:solidFill>
              <a:srgbClr val="000000">
                <a:alpha val="100000"/>
              </a:srgbClr>
            </a:solidFill>
            <a:miter lim="800000"/>
          </a:ln>
        </p:spPr>
      </p:sp>
      <p:sp>
        <p:nvSpPr>
          <p:cNvPr id="21507"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2150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ea typeface="宋体" pitchFamily="2" charset="-122"/>
              </a:rPr>
            </a:fld>
            <a:endParaRPr lang="zh-CN" altLang="en-US" sz="1200" dirty="0">
              <a:latin typeface="Calibri" panose="020F0502020204030204"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a:ln>
            <a:solidFill>
              <a:srgbClr val="000000">
                <a:alpha val="100000"/>
              </a:srgbClr>
            </a:solidFill>
            <a:miter lim="800000"/>
          </a:ln>
        </p:spPr>
      </p:sp>
      <p:sp>
        <p:nvSpPr>
          <p:cNvPr id="21507"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2150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ea typeface="宋体" pitchFamily="2" charset="-122"/>
              </a:rPr>
            </a:fld>
            <a:endParaRPr lang="zh-CN" altLang="en-US" sz="1200" dirty="0">
              <a:latin typeface="Calibri" panose="020F0502020204030204"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a:ln>
            <a:solidFill>
              <a:srgbClr val="000000">
                <a:alpha val="100000"/>
              </a:srgbClr>
            </a:solidFill>
            <a:miter lim="800000"/>
          </a:ln>
        </p:spPr>
      </p:sp>
      <p:sp>
        <p:nvSpPr>
          <p:cNvPr id="23555"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2355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ea typeface="宋体" pitchFamily="2" charset="-122"/>
              </a:rPr>
            </a:fld>
            <a:endParaRPr lang="zh-CN" altLang="en-US" sz="1200" dirty="0">
              <a:latin typeface="Calibri" panose="020F0502020204030204" pitchFamily="3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a:ln>
            <a:solidFill>
              <a:srgbClr val="000000">
                <a:alpha val="100000"/>
              </a:srgbClr>
            </a:solidFill>
            <a:miter lim="800000"/>
          </a:ln>
        </p:spPr>
      </p:sp>
      <p:sp>
        <p:nvSpPr>
          <p:cNvPr id="23555"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2355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ea typeface="宋体" pitchFamily="2" charset="-122"/>
              </a:rPr>
            </a:fld>
            <a:endParaRPr lang="zh-CN" altLang="en-US" sz="1200" dirty="0">
              <a:latin typeface="Calibri" panose="020F0502020204030204" pitchFamily="3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幻灯片图像占位符 1"/>
          <p:cNvSpPr>
            <a:spLocks noGrp="1" noRot="1" noChangeAspect="1" noTextEdit="1"/>
          </p:cNvSpPr>
          <p:nvPr>
            <p:ph type="sldImg"/>
          </p:nvPr>
        </p:nvSpPr>
        <p:spPr>
          <a:ln>
            <a:solidFill>
              <a:srgbClr val="000000">
                <a:alpha val="100000"/>
              </a:srgbClr>
            </a:solidFill>
            <a:miter lim="800000"/>
          </a:ln>
        </p:spPr>
      </p:sp>
      <p:sp>
        <p:nvSpPr>
          <p:cNvPr id="27651"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2765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ea typeface="宋体" pitchFamily="2" charset="-122"/>
              </a:rPr>
            </a:fld>
            <a:endParaRPr lang="zh-CN" altLang="en-US" sz="1200" dirty="0">
              <a:latin typeface="Calibri" panose="020F0502020204030204" pitchFamily="3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3584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ea typeface="宋体" pitchFamily="2" charset="-122"/>
              </a:rPr>
            </a:fld>
            <a:endParaRPr lang="zh-CN" altLang="en-US" sz="1200" dirty="0">
              <a:latin typeface="Calibri" panose="020F0502020204030204" pitchFamily="34"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日期占位符 3"/>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p:nvSpPr>
        <p:spPr>
          <a:xfrm>
            <a:off x="0" y="0"/>
            <a:ext cx="12192000" cy="6921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2561167" y="-2117"/>
            <a:ext cx="1883833" cy="694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172"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3" y="188383"/>
            <a:ext cx="167005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3"/>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3"/>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84633" y="188383"/>
            <a:ext cx="203835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22983" y="198967"/>
            <a:ext cx="18690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cxnSp>
        <p:nvCxnSpPr>
          <p:cNvPr id="17" name="直接连接符 16"/>
          <p:cNvCxnSpPr/>
          <p:nvPr/>
        </p:nvCxnSpPr>
        <p:spPr>
          <a:xfrm>
            <a:off x="6129867"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59233"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299700"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7181" name="图片 19"/>
          <p:cNvPicPr>
            <a:picLocks noChangeAspect="1"/>
          </p:cNvPicPr>
          <p:nvPr userDrawn="1"/>
        </p:nvPicPr>
        <p:blipFill>
          <a:blip r:embed="rId2"/>
          <a:stretch>
            <a:fillRect/>
          </a:stretch>
        </p:blipFill>
        <p:spPr>
          <a:xfrm>
            <a:off x="364067" y="76200"/>
            <a:ext cx="1657351" cy="560917"/>
          </a:xfrm>
          <a:prstGeom prst="rect">
            <a:avLst/>
          </a:prstGeom>
          <a:noFill/>
          <a:ln w="9525">
            <a:noFill/>
          </a:ln>
        </p:spPr>
      </p:pic>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p:nvSpPr>
        <p:spPr>
          <a:xfrm>
            <a:off x="0" y="0"/>
            <a:ext cx="12192000" cy="6921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4445000" y="-2117"/>
            <a:ext cx="1684867" cy="694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6"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3" y="188383"/>
            <a:ext cx="167005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3"/>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bg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3"/>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84633" y="188383"/>
            <a:ext cx="203835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22983" y="198967"/>
            <a:ext cx="18690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cxnSp>
        <p:nvCxnSpPr>
          <p:cNvPr id="17" name="直接连接符 16"/>
          <p:cNvCxnSpPr/>
          <p:nvPr/>
        </p:nvCxnSpPr>
        <p:spPr>
          <a:xfrm>
            <a:off x="8259233"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299700"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8204" name="图片 18"/>
          <p:cNvPicPr>
            <a:picLocks noChangeAspect="1"/>
          </p:cNvPicPr>
          <p:nvPr userDrawn="1"/>
        </p:nvPicPr>
        <p:blipFill>
          <a:blip r:embed="rId2"/>
          <a:stretch>
            <a:fillRect/>
          </a:stretch>
        </p:blipFill>
        <p:spPr>
          <a:xfrm>
            <a:off x="364067" y="76200"/>
            <a:ext cx="1657351" cy="560917"/>
          </a:xfrm>
          <a:prstGeom prst="rect">
            <a:avLst/>
          </a:prstGeom>
          <a:noFill/>
          <a:ln w="9525">
            <a:noFill/>
          </a:ln>
        </p:spPr>
      </p:pic>
      <p:cxnSp>
        <p:nvCxnSpPr>
          <p:cNvPr id="20" name="直接连接符 19"/>
          <p:cNvCxnSpPr/>
          <p:nvPr/>
        </p:nvCxnSpPr>
        <p:spPr>
          <a:xfrm>
            <a:off x="2465917" y="-2117"/>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矩形 6"/>
          <p:cNvSpPr/>
          <p:nvPr/>
        </p:nvSpPr>
        <p:spPr>
          <a:xfrm>
            <a:off x="0" y="0"/>
            <a:ext cx="12192000" cy="6921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6172200" y="8467"/>
            <a:ext cx="2097617" cy="694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9220"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3" y="188383"/>
            <a:ext cx="167005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3"/>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3"/>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bg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84633" y="188383"/>
            <a:ext cx="203835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22983" y="198967"/>
            <a:ext cx="18690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cxnSp>
        <p:nvCxnSpPr>
          <p:cNvPr id="17" name="直接连接符 16"/>
          <p:cNvCxnSpPr/>
          <p:nvPr/>
        </p:nvCxnSpPr>
        <p:spPr>
          <a:xfrm>
            <a:off x="4453467"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299700"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9228" name="图片 18"/>
          <p:cNvPicPr>
            <a:picLocks noChangeAspect="1"/>
          </p:cNvPicPr>
          <p:nvPr userDrawn="1"/>
        </p:nvPicPr>
        <p:blipFill>
          <a:blip r:embed="rId2"/>
          <a:stretch>
            <a:fillRect/>
          </a:stretch>
        </p:blipFill>
        <p:spPr>
          <a:xfrm>
            <a:off x="364067" y="76200"/>
            <a:ext cx="1657351" cy="560917"/>
          </a:xfrm>
          <a:prstGeom prst="rect">
            <a:avLst/>
          </a:prstGeom>
          <a:noFill/>
          <a:ln w="9525">
            <a:noFill/>
          </a:ln>
        </p:spPr>
      </p:pic>
      <p:cxnSp>
        <p:nvCxnSpPr>
          <p:cNvPr id="20" name="直接连接符 19"/>
          <p:cNvCxnSpPr/>
          <p:nvPr/>
        </p:nvCxnSpPr>
        <p:spPr>
          <a:xfrm>
            <a:off x="2465917" y="-2117"/>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7" name="矩形 6"/>
          <p:cNvSpPr/>
          <p:nvPr/>
        </p:nvSpPr>
        <p:spPr>
          <a:xfrm>
            <a:off x="0" y="0"/>
            <a:ext cx="12192000" cy="6921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8259233" y="10583"/>
            <a:ext cx="2063750" cy="692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0244"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3" y="188383"/>
            <a:ext cx="167005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3"/>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3"/>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84633" y="188383"/>
            <a:ext cx="203835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bg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22983" y="198967"/>
            <a:ext cx="18690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cxnSp>
        <p:nvCxnSpPr>
          <p:cNvPr id="17" name="直接连接符 16"/>
          <p:cNvCxnSpPr/>
          <p:nvPr/>
        </p:nvCxnSpPr>
        <p:spPr>
          <a:xfrm>
            <a:off x="4453467"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251" name="图片 17"/>
          <p:cNvPicPr>
            <a:picLocks noChangeAspect="1"/>
          </p:cNvPicPr>
          <p:nvPr userDrawn="1"/>
        </p:nvPicPr>
        <p:blipFill>
          <a:blip r:embed="rId2"/>
          <a:stretch>
            <a:fillRect/>
          </a:stretch>
        </p:blipFill>
        <p:spPr>
          <a:xfrm>
            <a:off x="364067" y="76200"/>
            <a:ext cx="1657351" cy="560917"/>
          </a:xfrm>
          <a:prstGeom prst="rect">
            <a:avLst/>
          </a:prstGeom>
          <a:noFill/>
          <a:ln w="9525">
            <a:noFill/>
          </a:ln>
        </p:spPr>
      </p:pic>
      <p:cxnSp>
        <p:nvCxnSpPr>
          <p:cNvPr id="19" name="直接连接符 18"/>
          <p:cNvCxnSpPr/>
          <p:nvPr/>
        </p:nvCxnSpPr>
        <p:spPr>
          <a:xfrm>
            <a:off x="2465917" y="-2117"/>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136217"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7" name="矩形 6"/>
          <p:cNvSpPr/>
          <p:nvPr/>
        </p:nvSpPr>
        <p:spPr>
          <a:xfrm>
            <a:off x="0" y="0"/>
            <a:ext cx="12192000" cy="6921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10358967" y="-6350"/>
            <a:ext cx="1833033" cy="694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1268"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3" y="188383"/>
            <a:ext cx="167005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3"/>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3"/>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74050" y="188383"/>
            <a:ext cx="20722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86483" y="198967"/>
            <a:ext cx="18711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bg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cxnSp>
        <p:nvCxnSpPr>
          <p:cNvPr id="17" name="直接连接符 16"/>
          <p:cNvCxnSpPr/>
          <p:nvPr/>
        </p:nvCxnSpPr>
        <p:spPr>
          <a:xfrm>
            <a:off x="4453467"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1275" name="图片 17"/>
          <p:cNvPicPr>
            <a:picLocks noChangeAspect="1"/>
          </p:cNvPicPr>
          <p:nvPr userDrawn="1"/>
        </p:nvPicPr>
        <p:blipFill>
          <a:blip r:embed="rId2"/>
          <a:stretch>
            <a:fillRect/>
          </a:stretch>
        </p:blipFill>
        <p:spPr>
          <a:xfrm>
            <a:off x="364067" y="76200"/>
            <a:ext cx="1657351" cy="560917"/>
          </a:xfrm>
          <a:prstGeom prst="rect">
            <a:avLst/>
          </a:prstGeom>
          <a:noFill/>
          <a:ln w="9525">
            <a:noFill/>
          </a:ln>
        </p:spPr>
      </p:pic>
      <p:cxnSp>
        <p:nvCxnSpPr>
          <p:cNvPr id="19" name="直接连接符 18"/>
          <p:cNvCxnSpPr/>
          <p:nvPr/>
        </p:nvCxnSpPr>
        <p:spPr>
          <a:xfrm>
            <a:off x="2465917" y="-2117"/>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136217"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235950" y="0"/>
            <a:ext cx="0" cy="6963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日期占位符 3"/>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节标题">
    <p:bg>
      <p:bgPr>
        <a:gradFill rotWithShape="0">
          <a:gsLst>
            <a:gs pos="0">
              <a:srgbClr val="001934">
                <a:alpha val="100000"/>
              </a:srgbClr>
            </a:gs>
            <a:gs pos="53999">
              <a:srgbClr val="003576">
                <a:alpha val="100000"/>
              </a:srgbClr>
            </a:gs>
            <a:gs pos="100000">
              <a:srgbClr val="00479E">
                <a:alpha val="100000"/>
              </a:srgbClr>
            </a:gs>
          </a:gsLst>
          <a:lin ang="5400000" scaled="1"/>
          <a:tileRect/>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日期占位符 4"/>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日期占位符 6"/>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矩形 6"/>
          <p:cNvSpPr/>
          <p:nvPr/>
        </p:nvSpPr>
        <p:spPr>
          <a:xfrm>
            <a:off x="0" y="285751"/>
            <a:ext cx="57151"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8" name="矩形 7"/>
          <p:cNvSpPr/>
          <p:nvPr/>
        </p:nvSpPr>
        <p:spPr>
          <a:xfrm>
            <a:off x="84667" y="285751"/>
            <a:ext cx="57151"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9" name="矩形 8"/>
          <p:cNvSpPr/>
          <p:nvPr/>
        </p:nvSpPr>
        <p:spPr>
          <a:xfrm>
            <a:off x="251884" y="285751"/>
            <a:ext cx="57151"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10" name="矩形 9"/>
          <p:cNvSpPr/>
          <p:nvPr/>
        </p:nvSpPr>
        <p:spPr>
          <a:xfrm>
            <a:off x="167217" y="285751"/>
            <a:ext cx="57151"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11" name="圆角矩形 10"/>
          <p:cNvSpPr/>
          <p:nvPr/>
        </p:nvSpPr>
        <p:spPr>
          <a:xfrm>
            <a:off x="251884" y="254000"/>
            <a:ext cx="3608917" cy="6096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21905" tIns="60952" rIns="121905" bIns="60952" anchor="ct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4265" b="1" i="0" u="none" strike="noStrike" kern="1200" cap="none" spc="0" normalizeH="0" baseline="0" noProof="0" dirty="0">
                <a:ln>
                  <a:noFill/>
                </a:ln>
                <a:solidFill>
                  <a:schemeClr val="tx1"/>
                </a:solidFill>
                <a:effectLst/>
                <a:uLnTx/>
                <a:uFillTx/>
                <a:latin typeface="Nexa Light" panose="02000000000000000000" pitchFamily="50" charset="0"/>
                <a:ea typeface="+mn-ea"/>
                <a:cs typeface="+mn-cs"/>
              </a:rPr>
              <a:t>目录</a:t>
            </a:r>
            <a:endParaRPr kumimoji="0" lang="zh-CN" altLang="en-US" sz="4265" b="1"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矩形 6"/>
          <p:cNvSpPr/>
          <p:nvPr/>
        </p:nvSpPr>
        <p:spPr>
          <a:xfrm>
            <a:off x="0" y="285751"/>
            <a:ext cx="57151"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8" name="矩形 7"/>
          <p:cNvSpPr/>
          <p:nvPr/>
        </p:nvSpPr>
        <p:spPr>
          <a:xfrm>
            <a:off x="84667" y="285751"/>
            <a:ext cx="57151"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9" name="矩形 8"/>
          <p:cNvSpPr/>
          <p:nvPr/>
        </p:nvSpPr>
        <p:spPr>
          <a:xfrm>
            <a:off x="251884" y="285751"/>
            <a:ext cx="57151"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10" name="矩形 9"/>
          <p:cNvSpPr/>
          <p:nvPr/>
        </p:nvSpPr>
        <p:spPr>
          <a:xfrm>
            <a:off x="167217" y="285751"/>
            <a:ext cx="57151"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11" name="圆角矩形 10"/>
          <p:cNvSpPr/>
          <p:nvPr/>
        </p:nvSpPr>
        <p:spPr>
          <a:xfrm>
            <a:off x="251884" y="254000"/>
            <a:ext cx="4097867" cy="6096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21905" tIns="60952" rIns="121905" bIns="60952" anchor="ct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solidFill>
                <a:effectLst/>
                <a:uLnTx/>
                <a:uFillTx/>
                <a:latin typeface="Nexa Light" panose="02000000000000000000" pitchFamily="50" charset="0"/>
                <a:ea typeface="+mn-ea"/>
                <a:cs typeface="+mn-cs"/>
              </a:rPr>
              <a:t>点击此处添加标题</a:t>
            </a:r>
            <a:endParaRPr kumimoji="0" lang="zh-CN" altLang="en-US" sz="3200" b="1"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p:nvSpPr>
        <p:spPr>
          <a:xfrm>
            <a:off x="0" y="0"/>
            <a:ext cx="12192000" cy="800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6147" name="组合 7"/>
          <p:cNvGrpSpPr/>
          <p:nvPr userDrawn="1"/>
        </p:nvGrpSpPr>
        <p:grpSpPr>
          <a:xfrm>
            <a:off x="1826684" y="141817"/>
            <a:ext cx="1773767" cy="602404"/>
            <a:chOff x="1399441" y="1145221"/>
            <a:chExt cx="1329556" cy="451657"/>
          </a:xfrm>
        </p:grpSpPr>
        <p:sp>
          <p:nvSpPr>
            <p:cNvPr id="9"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0"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p:nvSpPr>
        <p:spPr>
          <a:xfrm>
            <a:off x="0" y="0"/>
            <a:ext cx="12192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2561167" y="-2116"/>
            <a:ext cx="1883833" cy="694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172"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4" y="188384"/>
            <a:ext cx="1670051"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4"/>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4"/>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84633" y="188384"/>
            <a:ext cx="2038351"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22984" y="198967"/>
            <a:ext cx="18690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cxnSp>
        <p:nvCxnSpPr>
          <p:cNvPr id="17" name="直接连接符 16"/>
          <p:cNvCxnSpPr/>
          <p:nvPr/>
        </p:nvCxnSpPr>
        <p:spPr>
          <a:xfrm>
            <a:off x="6129867"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59233"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299700"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7181" name="图片 19"/>
          <p:cNvPicPr>
            <a:picLocks noChangeAspect="1"/>
          </p:cNvPicPr>
          <p:nvPr userDrawn="1"/>
        </p:nvPicPr>
        <p:blipFill>
          <a:blip r:embed="rId2"/>
          <a:stretch>
            <a:fillRect/>
          </a:stretch>
        </p:blipFill>
        <p:spPr>
          <a:xfrm>
            <a:off x="364067" y="76200"/>
            <a:ext cx="1657351" cy="560917"/>
          </a:xfrm>
          <a:prstGeom prst="rect">
            <a:avLst/>
          </a:prstGeom>
          <a:noFill/>
          <a:ln w="9525">
            <a:noFill/>
          </a:ln>
        </p:spPr>
      </p:pic>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p:nvSpPr>
        <p:spPr>
          <a:xfrm>
            <a:off x="0" y="0"/>
            <a:ext cx="12192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4445000" y="-2116"/>
            <a:ext cx="1684867" cy="694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6"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4" y="188384"/>
            <a:ext cx="1670051"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4"/>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bg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4"/>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84633" y="188384"/>
            <a:ext cx="2038351"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22984" y="198967"/>
            <a:ext cx="18690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cxnSp>
        <p:nvCxnSpPr>
          <p:cNvPr id="17" name="直接连接符 16"/>
          <p:cNvCxnSpPr/>
          <p:nvPr/>
        </p:nvCxnSpPr>
        <p:spPr>
          <a:xfrm>
            <a:off x="8259233"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299700"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8204" name="图片 18"/>
          <p:cNvPicPr>
            <a:picLocks noChangeAspect="1"/>
          </p:cNvPicPr>
          <p:nvPr userDrawn="1"/>
        </p:nvPicPr>
        <p:blipFill>
          <a:blip r:embed="rId2"/>
          <a:stretch>
            <a:fillRect/>
          </a:stretch>
        </p:blipFill>
        <p:spPr>
          <a:xfrm>
            <a:off x="364067" y="76200"/>
            <a:ext cx="1657351" cy="560917"/>
          </a:xfrm>
          <a:prstGeom prst="rect">
            <a:avLst/>
          </a:prstGeom>
          <a:noFill/>
          <a:ln w="9525">
            <a:noFill/>
          </a:ln>
        </p:spPr>
      </p:pic>
      <p:cxnSp>
        <p:nvCxnSpPr>
          <p:cNvPr id="20" name="直接连接符 19"/>
          <p:cNvCxnSpPr/>
          <p:nvPr/>
        </p:nvCxnSpPr>
        <p:spPr>
          <a:xfrm>
            <a:off x="2465917" y="-2116"/>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矩形 6"/>
          <p:cNvSpPr/>
          <p:nvPr/>
        </p:nvSpPr>
        <p:spPr>
          <a:xfrm>
            <a:off x="0" y="0"/>
            <a:ext cx="12192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6172200" y="8467"/>
            <a:ext cx="2097617" cy="694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9220"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4" y="188384"/>
            <a:ext cx="1670051"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4"/>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4"/>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bg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84633" y="188384"/>
            <a:ext cx="2038351"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22984" y="198967"/>
            <a:ext cx="18690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cxnSp>
        <p:nvCxnSpPr>
          <p:cNvPr id="17" name="直接连接符 16"/>
          <p:cNvCxnSpPr/>
          <p:nvPr/>
        </p:nvCxnSpPr>
        <p:spPr>
          <a:xfrm>
            <a:off x="4453467"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299700"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9228" name="图片 18"/>
          <p:cNvPicPr>
            <a:picLocks noChangeAspect="1"/>
          </p:cNvPicPr>
          <p:nvPr userDrawn="1"/>
        </p:nvPicPr>
        <p:blipFill>
          <a:blip r:embed="rId2"/>
          <a:stretch>
            <a:fillRect/>
          </a:stretch>
        </p:blipFill>
        <p:spPr>
          <a:xfrm>
            <a:off x="364067" y="76200"/>
            <a:ext cx="1657351" cy="560917"/>
          </a:xfrm>
          <a:prstGeom prst="rect">
            <a:avLst/>
          </a:prstGeom>
          <a:noFill/>
          <a:ln w="9525">
            <a:noFill/>
          </a:ln>
        </p:spPr>
      </p:pic>
      <p:cxnSp>
        <p:nvCxnSpPr>
          <p:cNvPr id="20" name="直接连接符 19"/>
          <p:cNvCxnSpPr/>
          <p:nvPr/>
        </p:nvCxnSpPr>
        <p:spPr>
          <a:xfrm>
            <a:off x="2465917" y="-2116"/>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gradFill rotWithShape="0">
          <a:gsLst>
            <a:gs pos="0">
              <a:srgbClr val="001934">
                <a:alpha val="100000"/>
              </a:srgbClr>
            </a:gs>
            <a:gs pos="53999">
              <a:srgbClr val="003576">
                <a:alpha val="100000"/>
              </a:srgbClr>
            </a:gs>
            <a:gs pos="100000">
              <a:srgbClr val="00479E">
                <a:alpha val="100000"/>
              </a:srgbClr>
            </a:gs>
          </a:gsLst>
          <a:lin ang="5400000" scaled="1"/>
          <a:tileRect/>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7" name="矩形 6"/>
          <p:cNvSpPr/>
          <p:nvPr/>
        </p:nvSpPr>
        <p:spPr>
          <a:xfrm>
            <a:off x="0" y="0"/>
            <a:ext cx="12192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8259233" y="10584"/>
            <a:ext cx="2063751" cy="69215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0244"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4" y="188384"/>
            <a:ext cx="1670051"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4"/>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4"/>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84633" y="188384"/>
            <a:ext cx="2038351"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bg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22984" y="198967"/>
            <a:ext cx="18690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cxnSp>
        <p:nvCxnSpPr>
          <p:cNvPr id="17" name="直接连接符 16"/>
          <p:cNvCxnSpPr/>
          <p:nvPr/>
        </p:nvCxnSpPr>
        <p:spPr>
          <a:xfrm>
            <a:off x="4453467"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251" name="图片 17"/>
          <p:cNvPicPr>
            <a:picLocks noChangeAspect="1"/>
          </p:cNvPicPr>
          <p:nvPr userDrawn="1"/>
        </p:nvPicPr>
        <p:blipFill>
          <a:blip r:embed="rId2"/>
          <a:stretch>
            <a:fillRect/>
          </a:stretch>
        </p:blipFill>
        <p:spPr>
          <a:xfrm>
            <a:off x="364067" y="76200"/>
            <a:ext cx="1657351" cy="560917"/>
          </a:xfrm>
          <a:prstGeom prst="rect">
            <a:avLst/>
          </a:prstGeom>
          <a:noFill/>
          <a:ln w="9525">
            <a:noFill/>
          </a:ln>
        </p:spPr>
      </p:pic>
      <p:cxnSp>
        <p:nvCxnSpPr>
          <p:cNvPr id="19" name="直接连接符 18"/>
          <p:cNvCxnSpPr/>
          <p:nvPr/>
        </p:nvCxnSpPr>
        <p:spPr>
          <a:xfrm>
            <a:off x="2465917" y="-2116"/>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136217"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7" name="矩形 6"/>
          <p:cNvSpPr/>
          <p:nvPr/>
        </p:nvSpPr>
        <p:spPr>
          <a:xfrm>
            <a:off x="0" y="0"/>
            <a:ext cx="12192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10358967" y="-6349"/>
            <a:ext cx="1833033" cy="694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1268" name="组合 8"/>
          <p:cNvGrpSpPr/>
          <p:nvPr userDrawn="1"/>
        </p:nvGrpSpPr>
        <p:grpSpPr>
          <a:xfrm>
            <a:off x="1826684" y="141817"/>
            <a:ext cx="1773767" cy="602404"/>
            <a:chOff x="1399441" y="1145221"/>
            <a:chExt cx="1329556" cy="451657"/>
          </a:xfrm>
        </p:grpSpPr>
        <p:sp>
          <p:nvSpPr>
            <p:cNvPr id="10"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12" name="TextBox 16">
            <a:hlinkClick r:id="" action="ppaction://noaction" highlightClick="1"/>
            <a:hlinkHover r:id="" action="ppaction://noaction" highlightClick="1"/>
          </p:cNvPr>
          <p:cNvSpPr txBox="1"/>
          <p:nvPr/>
        </p:nvSpPr>
        <p:spPr>
          <a:xfrm>
            <a:off x="2639484" y="188384"/>
            <a:ext cx="1670051"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rPr>
              <a:t>选题背景及意义</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3" name="TextBox 17">
            <a:hlinkClick r:id="" action="ppaction://hlinkshowjump?jump=nextslide" highlightClick="1"/>
            <a:hlinkHover r:id="" action="ppaction://noaction" highlightClick="1"/>
          </p:cNvPr>
          <p:cNvSpPr txBox="1"/>
          <p:nvPr/>
        </p:nvSpPr>
        <p:spPr>
          <a:xfrm>
            <a:off x="4445000" y="188384"/>
            <a:ext cx="17060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论文综述</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4" name="TextBox 18">
            <a:hlinkClick r:id="" action="ppaction://noaction" highlightClick="1"/>
            <a:hlinkHover r:id="" action="ppaction://noaction" highlightClick="1"/>
          </p:cNvPr>
          <p:cNvSpPr txBox="1"/>
          <p:nvPr/>
        </p:nvSpPr>
        <p:spPr>
          <a:xfrm>
            <a:off x="6151033" y="188384"/>
            <a:ext cx="2108200"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关键技术与难点</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5" name="TextBox 19">
            <a:hlinkClick r:id="" action="ppaction://noaction" highlightClick="1"/>
            <a:hlinkHover r:id="" action="ppaction://noaction" highlightClick="1"/>
          </p:cNvPr>
          <p:cNvSpPr txBox="1"/>
          <p:nvPr/>
        </p:nvSpPr>
        <p:spPr>
          <a:xfrm>
            <a:off x="8274051" y="188384"/>
            <a:ext cx="2072217"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研究成果与应用</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6" name="TextBox 20">
            <a:hlinkClick r:id="" action="ppaction://noaction" highlightClick="1"/>
            <a:hlinkHover r:id="" action="ppaction://noaction" highlightClick="1"/>
          </p:cNvPr>
          <p:cNvSpPr txBox="1"/>
          <p:nvPr/>
        </p:nvSpPr>
        <p:spPr>
          <a:xfrm>
            <a:off x="10386484" y="198967"/>
            <a:ext cx="1871133" cy="3371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bg1"/>
                </a:solidFill>
                <a:effectLst/>
                <a:uLnTx/>
                <a:uFillTx/>
                <a:latin typeface="+mn-ea"/>
                <a:ea typeface="+mn-ea"/>
                <a:cs typeface="+mn-cs"/>
              </a:rPr>
              <a:t>论文总结</a:t>
            </a:r>
            <a:endParaRPr kumimoji="0" lang="zh-CN" altLang="en-US" sz="1600" b="0" i="0" u="none" strike="noStrike" kern="1200" cap="none" spc="0" normalizeH="0" baseline="0" noProof="0" dirty="0">
              <a:ln>
                <a:noFill/>
              </a:ln>
              <a:solidFill>
                <a:schemeClr val="bg1"/>
              </a:solidFill>
              <a:effectLst/>
              <a:uLnTx/>
              <a:uFillTx/>
              <a:latin typeface="+mn-ea"/>
              <a:ea typeface="+mn-ea"/>
              <a:cs typeface="+mn-cs"/>
            </a:endParaRPr>
          </a:p>
        </p:txBody>
      </p:sp>
      <p:cxnSp>
        <p:nvCxnSpPr>
          <p:cNvPr id="17" name="直接连接符 16"/>
          <p:cNvCxnSpPr/>
          <p:nvPr/>
        </p:nvCxnSpPr>
        <p:spPr>
          <a:xfrm>
            <a:off x="4453467"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1275" name="图片 17"/>
          <p:cNvPicPr>
            <a:picLocks noChangeAspect="1"/>
          </p:cNvPicPr>
          <p:nvPr userDrawn="1"/>
        </p:nvPicPr>
        <p:blipFill>
          <a:blip r:embed="rId2"/>
          <a:stretch>
            <a:fillRect/>
          </a:stretch>
        </p:blipFill>
        <p:spPr>
          <a:xfrm>
            <a:off x="364067" y="76200"/>
            <a:ext cx="1657351" cy="560917"/>
          </a:xfrm>
          <a:prstGeom prst="rect">
            <a:avLst/>
          </a:prstGeom>
          <a:noFill/>
          <a:ln w="9525">
            <a:noFill/>
          </a:ln>
        </p:spPr>
      </p:pic>
      <p:cxnSp>
        <p:nvCxnSpPr>
          <p:cNvPr id="19" name="直接连接符 18"/>
          <p:cNvCxnSpPr/>
          <p:nvPr/>
        </p:nvCxnSpPr>
        <p:spPr>
          <a:xfrm>
            <a:off x="2465917" y="-2116"/>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136217"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235951"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日期占位符 4"/>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日期占位符 6"/>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矩形 6"/>
          <p:cNvSpPr/>
          <p:nvPr/>
        </p:nvSpPr>
        <p:spPr>
          <a:xfrm>
            <a:off x="0" y="285750"/>
            <a:ext cx="57150"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8" name="矩形 7"/>
          <p:cNvSpPr/>
          <p:nvPr/>
        </p:nvSpPr>
        <p:spPr>
          <a:xfrm>
            <a:off x="84667" y="285750"/>
            <a:ext cx="57150"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9" name="矩形 8"/>
          <p:cNvSpPr/>
          <p:nvPr/>
        </p:nvSpPr>
        <p:spPr>
          <a:xfrm>
            <a:off x="251883" y="285750"/>
            <a:ext cx="57150"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10" name="矩形 9"/>
          <p:cNvSpPr/>
          <p:nvPr/>
        </p:nvSpPr>
        <p:spPr>
          <a:xfrm>
            <a:off x="167217" y="285750"/>
            <a:ext cx="57150"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11" name="圆角矩形 10"/>
          <p:cNvSpPr/>
          <p:nvPr/>
        </p:nvSpPr>
        <p:spPr>
          <a:xfrm>
            <a:off x="251883" y="254000"/>
            <a:ext cx="3608917" cy="6096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21905" tIns="60952" rIns="121905" bIns="60952" anchor="ct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4265" b="1" i="0" u="none" strike="noStrike" kern="1200" cap="none" spc="0" normalizeH="0" baseline="0" noProof="0" dirty="0">
                <a:ln>
                  <a:noFill/>
                </a:ln>
                <a:solidFill>
                  <a:schemeClr val="tx1"/>
                </a:solidFill>
                <a:effectLst/>
                <a:uLnTx/>
                <a:uFillTx/>
                <a:latin typeface="Nexa Light" panose="02000000000000000000" pitchFamily="50" charset="0"/>
                <a:ea typeface="+mn-ea"/>
                <a:cs typeface="+mn-cs"/>
              </a:rPr>
              <a:t>目录</a:t>
            </a:r>
            <a:endParaRPr kumimoji="0" lang="zh-CN" altLang="en-US" sz="4265" b="1"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矩形 6"/>
          <p:cNvSpPr/>
          <p:nvPr/>
        </p:nvSpPr>
        <p:spPr>
          <a:xfrm>
            <a:off x="0" y="285750"/>
            <a:ext cx="57150"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8" name="矩形 7"/>
          <p:cNvSpPr/>
          <p:nvPr/>
        </p:nvSpPr>
        <p:spPr>
          <a:xfrm>
            <a:off x="84667" y="285750"/>
            <a:ext cx="57150"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9" name="矩形 8"/>
          <p:cNvSpPr/>
          <p:nvPr/>
        </p:nvSpPr>
        <p:spPr>
          <a:xfrm>
            <a:off x="251883" y="285750"/>
            <a:ext cx="57150"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10" name="矩形 9"/>
          <p:cNvSpPr/>
          <p:nvPr/>
        </p:nvSpPr>
        <p:spPr>
          <a:xfrm>
            <a:off x="167217" y="285750"/>
            <a:ext cx="57150"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11" name="圆角矩形 10"/>
          <p:cNvSpPr/>
          <p:nvPr/>
        </p:nvSpPr>
        <p:spPr>
          <a:xfrm>
            <a:off x="251883" y="254000"/>
            <a:ext cx="4097867" cy="6096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21905" tIns="60952" rIns="121905" bIns="60952" anchor="ct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solidFill>
                <a:effectLst/>
                <a:uLnTx/>
                <a:uFillTx/>
                <a:latin typeface="Nexa Light" panose="02000000000000000000" pitchFamily="50" charset="0"/>
                <a:ea typeface="+mn-ea"/>
                <a:cs typeface="+mn-cs"/>
              </a:rPr>
              <a:t>点击此处添加标题</a:t>
            </a:r>
            <a:endParaRPr kumimoji="0" lang="zh-CN" altLang="en-US" sz="3200" b="1" i="0" u="none" strike="noStrike" kern="1200" cap="none" spc="0" normalizeH="0" baseline="0" noProof="0" dirty="0">
              <a:ln>
                <a:noFill/>
              </a:ln>
              <a:solidFill>
                <a:schemeClr val="tx1"/>
              </a:solidFill>
              <a:effectLst/>
              <a:uLnTx/>
              <a:uFillTx/>
              <a:latin typeface="Nexa Light" panose="02000000000000000000" pitchFamily="50" charset="0"/>
              <a:ea typeface="+mn-ea"/>
              <a:cs typeface="+mn-cs"/>
            </a:endParaRPr>
          </a:p>
        </p:txBody>
      </p: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p:nvSpPr>
        <p:spPr>
          <a:xfrm>
            <a:off x="0" y="0"/>
            <a:ext cx="12192000" cy="800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6147" name="组合 7"/>
          <p:cNvGrpSpPr/>
          <p:nvPr userDrawn="1"/>
        </p:nvGrpSpPr>
        <p:grpSpPr>
          <a:xfrm>
            <a:off x="1826684" y="141817"/>
            <a:ext cx="1773767" cy="602404"/>
            <a:chOff x="1399441" y="1145221"/>
            <a:chExt cx="1329556" cy="451657"/>
          </a:xfrm>
        </p:grpSpPr>
        <p:sp>
          <p:nvSpPr>
            <p:cNvPr id="9"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lt1"/>
                </a:solidFill>
                <a:effectLst/>
                <a:uLnTx/>
                <a:uFillTx/>
                <a:latin typeface="+mn-lt"/>
                <a:ea typeface="+mn-ea"/>
                <a:cs typeface="+mn-cs"/>
              </a:endParaRPr>
            </a:p>
          </p:txBody>
        </p:sp>
        <p:sp>
          <p:nvSpPr>
            <p:cNvPr id="10" name="TextBox 15"/>
            <p:cNvSpPr txBox="1">
              <a:spLocks noChangeArrowheads="1"/>
            </p:cNvSpPr>
            <p:nvPr/>
          </p:nvSpPr>
          <p:spPr bwMode="auto">
            <a:xfrm>
              <a:off x="1691372" y="1281702"/>
              <a:ext cx="232276" cy="315176"/>
            </a:xfrm>
            <a:prstGeom prst="rect">
              <a:avLst/>
            </a:prstGeom>
            <a:noFill/>
            <a:ln>
              <a:noFill/>
            </a:ln>
          </p:spPr>
          <p:txBody>
            <a:bodyPr wrap="non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135" b="0" i="0" u="none" strike="noStrike" kern="1200" cap="none" spc="0" normalizeH="0" baseline="0" noProof="0">
                <a:ln>
                  <a:noFill/>
                </a:ln>
                <a:solidFill>
                  <a:schemeClr val="bg1"/>
                </a:solidFill>
                <a:effectLst/>
                <a:uLnTx/>
                <a:uFillTx/>
                <a:latin typeface="微软雅黑" pitchFamily="34" charset="-122"/>
                <a:ea typeface="微软雅黑" pitchFamily="34" charset="-122"/>
                <a:cs typeface="+mn-cs"/>
              </a:endParaRPr>
            </a:p>
          </p:txBody>
        </p:sp>
      </p:grpSp>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8" Type="http://schemas.openxmlformats.org/officeDocument/2006/relationships/theme" Target="../theme/theme2.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Title Placeholder 1"/>
          <p:cNvSpPr>
            <a:spLocks noGrp="1"/>
          </p:cNvSpPr>
          <p:nvPr>
            <p:ph type="title"/>
          </p:nvPr>
        </p:nvSpPr>
        <p:spPr>
          <a:xfrm>
            <a:off x="838200" y="366184"/>
            <a:ext cx="10515600" cy="1325033"/>
          </a:xfrm>
          <a:prstGeom prst="rect">
            <a:avLst/>
          </a:prstGeom>
          <a:noFill/>
          <a:ln w="9525">
            <a:noFill/>
          </a:ln>
        </p:spPr>
        <p:txBody>
          <a:bodyPr anchor="ctr" anchorCtr="0"/>
          <a:p>
            <a:pPr lvl="0"/>
            <a:r>
              <a:rPr lang="zh-CN" altLang="en-US" dirty="0"/>
              <a:t>单击此处编辑母版标题样式</a:t>
            </a:r>
            <a:endParaRPr lang="en-US" altLang="zh-CN" dirty="0"/>
          </a:p>
        </p:txBody>
      </p:sp>
      <p:sp>
        <p:nvSpPr>
          <p:cNvPr id="1027" name="Text Placeholder 2"/>
          <p:cNvSpPr>
            <a:spLocks noGrp="1"/>
          </p:cNvSpPr>
          <p:nvPr>
            <p:ph type="body" idx="1"/>
          </p:nvPr>
        </p:nvSpPr>
        <p:spPr>
          <a:xfrm>
            <a:off x="838200" y="1826684"/>
            <a:ext cx="10515600" cy="4349749"/>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6183"/>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6183"/>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6183"/>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iming>
    <p:tnLst>
      <p:par>
        <p:cTn id="1" dur="indefinite" restart="never" nodeType="tmRoot"/>
      </p:par>
    </p:tnLst>
  </p:timing>
  <p:hf sldNum="0" hdr="0" ftr="0" dt="0"/>
  <p:txStyles>
    <p:titleStyle>
      <a:lvl1pPr algn="l" defTabSz="914400"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itchFamily="34" charset="-122"/>
        </a:defRPr>
      </a:lvl2pPr>
      <a:lvl3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itchFamily="34" charset="-122"/>
        </a:defRPr>
      </a:lvl3pPr>
      <a:lvl4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itchFamily="34" charset="-122"/>
        </a:defRPr>
      </a:lvl4pPr>
      <a:lvl5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itchFamily="34" charset="-122"/>
        </a:defRPr>
      </a:lvl9pPr>
    </p:titleStyle>
    <p:bodyStyle>
      <a:lvl1pPr marL="228600" indent="-228600" algn="l" defTabSz="914400"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0" fontAlgn="base" hangingPunct="0">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eaLnBrk="0" fontAlgn="base" hangingPunct="0">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Title Placeholder 1"/>
          <p:cNvSpPr>
            <a:spLocks noGrp="1"/>
          </p:cNvSpPr>
          <p:nvPr>
            <p:ph type="title"/>
          </p:nvPr>
        </p:nvSpPr>
        <p:spPr>
          <a:xfrm>
            <a:off x="838200" y="366184"/>
            <a:ext cx="10515600" cy="1325033"/>
          </a:xfrm>
          <a:prstGeom prst="rect">
            <a:avLst/>
          </a:prstGeom>
          <a:noFill/>
          <a:ln w="9525">
            <a:noFill/>
          </a:ln>
        </p:spPr>
        <p:txBody>
          <a:bodyPr anchor="ctr" anchorCtr="0"/>
          <a:p>
            <a:pPr lvl="0"/>
            <a:r>
              <a:rPr lang="zh-CN" altLang="en-US" dirty="0"/>
              <a:t>单击此处编辑母版标题样式</a:t>
            </a:r>
            <a:endParaRPr lang="en-US" altLang="zh-CN" dirty="0"/>
          </a:p>
        </p:txBody>
      </p:sp>
      <p:sp>
        <p:nvSpPr>
          <p:cNvPr id="1027" name="Text Placeholder 2"/>
          <p:cNvSpPr>
            <a:spLocks noGrp="1"/>
          </p:cNvSpPr>
          <p:nvPr>
            <p:ph type="body" idx="1"/>
          </p:nvPr>
        </p:nvSpPr>
        <p:spPr>
          <a:xfrm>
            <a:off x="838200" y="1826684"/>
            <a:ext cx="10515600" cy="4349749"/>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838200" y="6356351"/>
            <a:ext cx="2743200" cy="366184"/>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685800" rtl="0" eaLnBrk="1" fontAlgn="auto" latinLnBrk="0" hangingPunct="1">
              <a:lnSpc>
                <a:spcPct val="100000"/>
              </a:lnSpc>
              <a:spcBef>
                <a:spcPts val="0"/>
              </a:spcBef>
              <a:spcAft>
                <a:spcPts val="0"/>
              </a:spcAft>
              <a:buClrTx/>
              <a:buSzTx/>
              <a:buFontTx/>
              <a:buNone/>
              <a:defRPr/>
            </a:pPr>
            <a:fld id="{803681D2-DD80-4AF8-9682-BC3408A1F30B}" type="datetimeFigureOut">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1"/>
            <a:ext cx="4114800" cy="366184"/>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1"/>
            <a:ext cx="2743200" cy="366184"/>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685800" rtl="0" eaLnBrk="1" fontAlgn="base" latinLnBrk="0" hangingPunct="1">
              <a:lnSpc>
                <a:spcPct val="100000"/>
              </a:lnSpc>
              <a:spcBef>
                <a:spcPct val="0"/>
              </a:spcBef>
              <a:spcAft>
                <a:spcPct val="0"/>
              </a:spcAft>
              <a:buClrTx/>
              <a:buSzTx/>
              <a:buFontTx/>
              <a:buNone/>
              <a:defRPr/>
            </a:pPr>
            <a:fld id="{5F858F42-C69F-49FA-B86B-A72535F43D6A}" type="slidenum">
              <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rPr>
            </a:fld>
            <a:endParaRPr kumimoji="0" lang="zh-CN" altLang="en-US" sz="900" b="0" i="0" u="none" strike="noStrike" kern="1200" cap="none" spc="0" normalizeH="0" baseline="0" noProof="0">
              <a:ln>
                <a:noFill/>
              </a:ln>
              <a:solidFill>
                <a:srgbClr val="898989"/>
              </a:solidFill>
              <a:effectLst/>
              <a:uLnTx/>
              <a:uFillTx/>
              <a:latin typeface="Arial" panose="020B0604020202020204" pitchFamily="34" charset="0"/>
              <a:ea typeface="微软雅黑" pitchFamily="34" charset="-122"/>
              <a:cs typeface="+mn-cs"/>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iming>
    <p:tnLst>
      <p:par>
        <p:cTn id="1" dur="indefinite" restart="never" nodeType="tmRoot"/>
      </p:par>
    </p:tnLst>
  </p:timing>
  <p:hf sldNum="0" hdr="0" ftr="0" dt="0"/>
  <p:txStyles>
    <p:titleStyle>
      <a:lvl1pPr algn="l" defTabSz="914400"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itchFamily="34" charset="-122"/>
        </a:defRPr>
      </a:lvl2pPr>
      <a:lvl3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itchFamily="34" charset="-122"/>
        </a:defRPr>
      </a:lvl3pPr>
      <a:lvl4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itchFamily="34" charset="-122"/>
        </a:defRPr>
      </a:lvl4pPr>
      <a:lvl5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itchFamily="34" charset="-122"/>
        </a:defRPr>
      </a:lvl9pPr>
    </p:titleStyle>
    <p:bodyStyle>
      <a:lvl1pPr marL="228600" indent="-228600" algn="l" defTabSz="914400"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0" fontAlgn="base" hangingPunct="0">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eaLnBrk="0" fontAlgn="base" hangingPunct="0">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image" Target="../media/image20.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tags" Target="../tags/tag40.xml"/><Relationship Id="rId4" Type="http://schemas.openxmlformats.org/officeDocument/2006/relationships/image" Target="../media/image35.png"/><Relationship Id="rId3" Type="http://schemas.openxmlformats.org/officeDocument/2006/relationships/tags" Target="../tags/tag39.xml"/><Relationship Id="rId2" Type="http://schemas.openxmlformats.org/officeDocument/2006/relationships/image" Target="../media/image34.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7.jpeg"/><Relationship Id="rId6" Type="http://schemas.openxmlformats.org/officeDocument/2006/relationships/tags" Target="../tags/tag44.xml"/><Relationship Id="rId5" Type="http://schemas.openxmlformats.org/officeDocument/2006/relationships/image" Target="../media/image2.png"/><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image" Target="../media/image36.jpeg"/></Relationships>
</file>

<file path=ppt/slides/_rels/slide18.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image" Target="../media/image39.png"/><Relationship Id="rId7" Type="http://schemas.openxmlformats.org/officeDocument/2006/relationships/tags" Target="../tags/tag49.xml"/><Relationship Id="rId6" Type="http://schemas.openxmlformats.org/officeDocument/2006/relationships/image" Target="../media/image38.png"/><Relationship Id="rId5" Type="http://schemas.openxmlformats.org/officeDocument/2006/relationships/tags" Target="../tags/tag48.xml"/><Relationship Id="rId4" Type="http://schemas.openxmlformats.org/officeDocument/2006/relationships/image" Target="../media/image2.png"/><Relationship Id="rId3" Type="http://schemas.openxmlformats.org/officeDocument/2006/relationships/tags" Target="../tags/tag47.xml"/><Relationship Id="rId20" Type="http://schemas.openxmlformats.org/officeDocument/2006/relationships/slideLayout" Target="../slideLayouts/slideLayout3.xml"/><Relationship Id="rId2" Type="http://schemas.openxmlformats.org/officeDocument/2006/relationships/tags" Target="../tags/tag46.xml"/><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image" Target="../media/image43.png"/><Relationship Id="rId15" Type="http://schemas.openxmlformats.org/officeDocument/2006/relationships/tags" Target="../tags/tag53.xml"/><Relationship Id="rId14" Type="http://schemas.openxmlformats.org/officeDocument/2006/relationships/image" Target="../media/image42.png"/><Relationship Id="rId13" Type="http://schemas.openxmlformats.org/officeDocument/2006/relationships/tags" Target="../tags/tag52.xml"/><Relationship Id="rId12" Type="http://schemas.openxmlformats.org/officeDocument/2006/relationships/image" Target="../media/image41.png"/><Relationship Id="rId11" Type="http://schemas.openxmlformats.org/officeDocument/2006/relationships/tags" Target="../tags/tag51.xml"/><Relationship Id="rId10" Type="http://schemas.openxmlformats.org/officeDocument/2006/relationships/image" Target="../media/image40.png"/><Relationship Id="rId1" Type="http://schemas.openxmlformats.org/officeDocument/2006/relationships/tags" Target="../tags/tag45.xml"/></Relationships>
</file>

<file path=ppt/slides/_rels/slide19.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image" Target="../media/image45.png"/><Relationship Id="rId7" Type="http://schemas.openxmlformats.org/officeDocument/2006/relationships/tags" Target="../tags/tag61.xml"/><Relationship Id="rId6" Type="http://schemas.openxmlformats.org/officeDocument/2006/relationships/image" Target="../media/image44.png"/><Relationship Id="rId5" Type="http://schemas.openxmlformats.org/officeDocument/2006/relationships/tags" Target="../tags/tag60.xml"/><Relationship Id="rId4" Type="http://schemas.openxmlformats.org/officeDocument/2006/relationships/image" Target="../media/image2.png"/><Relationship Id="rId3" Type="http://schemas.openxmlformats.org/officeDocument/2006/relationships/tags" Target="../tags/tag59.xml"/><Relationship Id="rId21" Type="http://schemas.openxmlformats.org/officeDocument/2006/relationships/slideLayout" Target="../slideLayouts/slideLayout3.xml"/><Relationship Id="rId20" Type="http://schemas.openxmlformats.org/officeDocument/2006/relationships/tags" Target="../tags/tag69.xml"/><Relationship Id="rId2" Type="http://schemas.openxmlformats.org/officeDocument/2006/relationships/tags" Target="../tags/tag58.xml"/><Relationship Id="rId19" Type="http://schemas.openxmlformats.org/officeDocument/2006/relationships/image" Target="../media/image49.png"/><Relationship Id="rId18" Type="http://schemas.openxmlformats.org/officeDocument/2006/relationships/tags" Target="../tags/tag68.xml"/><Relationship Id="rId17" Type="http://schemas.openxmlformats.org/officeDocument/2006/relationships/tags" Target="../tags/tag67.xml"/><Relationship Id="rId16" Type="http://schemas.openxmlformats.org/officeDocument/2006/relationships/image" Target="../media/image48.png"/><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image" Target="../media/image47.png"/><Relationship Id="rId11" Type="http://schemas.openxmlformats.org/officeDocument/2006/relationships/tags" Target="../tags/tag63.xml"/><Relationship Id="rId10" Type="http://schemas.openxmlformats.org/officeDocument/2006/relationships/image" Target="../media/image46.png"/><Relationship Id="rId1" Type="http://schemas.openxmlformats.org/officeDocument/2006/relationships/tags" Target="../tags/tag57.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image" Target="../media/image2.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2.png"/><Relationship Id="rId3" Type="http://schemas.openxmlformats.org/officeDocument/2006/relationships/tags" Target="../tags/tag72.xml"/><Relationship Id="rId21" Type="http://schemas.openxmlformats.org/officeDocument/2006/relationships/slideLayout" Target="../slideLayouts/slideLayout3.xml"/><Relationship Id="rId20" Type="http://schemas.openxmlformats.org/officeDocument/2006/relationships/image" Target="../media/image55.png"/><Relationship Id="rId2" Type="http://schemas.openxmlformats.org/officeDocument/2006/relationships/tags" Target="../tags/tag71.xml"/><Relationship Id="rId19" Type="http://schemas.openxmlformats.org/officeDocument/2006/relationships/tags" Target="../tags/tag82.xml"/><Relationship Id="rId18" Type="http://schemas.openxmlformats.org/officeDocument/2006/relationships/image" Target="../media/image54.png"/><Relationship Id="rId17" Type="http://schemas.openxmlformats.org/officeDocument/2006/relationships/tags" Target="../tags/tag81.xml"/><Relationship Id="rId16" Type="http://schemas.openxmlformats.org/officeDocument/2006/relationships/image" Target="../media/image53.png"/><Relationship Id="rId15" Type="http://schemas.openxmlformats.org/officeDocument/2006/relationships/tags" Target="../tags/tag80.xml"/><Relationship Id="rId14" Type="http://schemas.openxmlformats.org/officeDocument/2006/relationships/image" Target="../media/image52.png"/><Relationship Id="rId13" Type="http://schemas.openxmlformats.org/officeDocument/2006/relationships/tags" Target="../tags/tag79.xml"/><Relationship Id="rId12" Type="http://schemas.openxmlformats.org/officeDocument/2006/relationships/image" Target="../media/image51.png"/><Relationship Id="rId11" Type="http://schemas.openxmlformats.org/officeDocument/2006/relationships/tags" Target="../tags/tag78.xml"/><Relationship Id="rId10" Type="http://schemas.openxmlformats.org/officeDocument/2006/relationships/image" Target="../media/image50.png"/><Relationship Id="rId1" Type="http://schemas.openxmlformats.org/officeDocument/2006/relationships/tags" Target="../tags/tag70.xml"/></Relationships>
</file>

<file path=ppt/slides/_rels/slide21.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image" Target="../media/image2.png"/><Relationship Id="rId3" Type="http://schemas.openxmlformats.org/officeDocument/2006/relationships/tags" Target="../tags/tag85.xml"/><Relationship Id="rId2" Type="http://schemas.openxmlformats.org/officeDocument/2006/relationships/tags" Target="../tags/tag84.xml"/><Relationship Id="rId18" Type="http://schemas.openxmlformats.org/officeDocument/2006/relationships/slideLayout" Target="../slideLayouts/slideLayout3.xml"/><Relationship Id="rId17" Type="http://schemas.openxmlformats.org/officeDocument/2006/relationships/image" Target="../media/image60.png"/><Relationship Id="rId16" Type="http://schemas.openxmlformats.org/officeDocument/2006/relationships/tags" Target="../tags/tag93.xml"/><Relationship Id="rId15" Type="http://schemas.openxmlformats.org/officeDocument/2006/relationships/image" Target="../media/image59.png"/><Relationship Id="rId14" Type="http://schemas.openxmlformats.org/officeDocument/2006/relationships/tags" Target="../tags/tag92.xml"/><Relationship Id="rId13" Type="http://schemas.openxmlformats.org/officeDocument/2006/relationships/image" Target="../media/image58.png"/><Relationship Id="rId12" Type="http://schemas.openxmlformats.org/officeDocument/2006/relationships/tags" Target="../tags/tag91.xml"/><Relationship Id="rId11" Type="http://schemas.openxmlformats.org/officeDocument/2006/relationships/image" Target="../media/image57.png"/><Relationship Id="rId10" Type="http://schemas.openxmlformats.org/officeDocument/2006/relationships/tags" Target="../tags/tag90.xml"/><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image" Target="../media/image62.png"/><Relationship Id="rId7" Type="http://schemas.openxmlformats.org/officeDocument/2006/relationships/tags" Target="../tags/tag98.xml"/><Relationship Id="rId6" Type="http://schemas.openxmlformats.org/officeDocument/2006/relationships/image" Target="../media/image61.png"/><Relationship Id="rId5" Type="http://schemas.openxmlformats.org/officeDocument/2006/relationships/tags" Target="../tags/tag97.xml"/><Relationship Id="rId4" Type="http://schemas.openxmlformats.org/officeDocument/2006/relationships/image" Target="../media/image2.png"/><Relationship Id="rId3" Type="http://schemas.openxmlformats.org/officeDocument/2006/relationships/tags" Target="../tags/tag96.xml"/><Relationship Id="rId2" Type="http://schemas.openxmlformats.org/officeDocument/2006/relationships/tags" Target="../tags/tag95.xml"/><Relationship Id="rId10" Type="http://schemas.openxmlformats.org/officeDocument/2006/relationships/slideLayout" Target="../slideLayouts/slideLayout3.xml"/><Relationship Id="rId1" Type="http://schemas.openxmlformats.org/officeDocument/2006/relationships/tags" Target="../tags/tag94.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5.xml"/><Relationship Id="rId7" Type="http://schemas.openxmlformats.org/officeDocument/2006/relationships/image" Target="../media/image2.png"/><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image" Target="../media/image8.png"/><Relationship Id="rId7" Type="http://schemas.openxmlformats.org/officeDocument/2006/relationships/tags" Target="../tags/tag17.xml"/><Relationship Id="rId6" Type="http://schemas.openxmlformats.org/officeDocument/2006/relationships/image" Target="../media/image2.png"/><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7.png"/><Relationship Id="rId13" Type="http://schemas.openxmlformats.org/officeDocument/2006/relationships/notesSlide" Target="../notesSlides/notesSlide3.xml"/><Relationship Id="rId12" Type="http://schemas.openxmlformats.org/officeDocument/2006/relationships/slideLayout" Target="../slideLayouts/slideLayout25.xml"/><Relationship Id="rId11" Type="http://schemas.openxmlformats.org/officeDocument/2006/relationships/image" Target="../media/image9.png"/><Relationship Id="rId10" Type="http://schemas.openxmlformats.org/officeDocument/2006/relationships/tags" Target="../tags/tag19.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10.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tags" Target="../tags/tag26.xml"/><Relationship Id="rId4" Type="http://schemas.openxmlformats.org/officeDocument/2006/relationships/image" Target="../media/image2.png"/><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2" Type="http://schemas.openxmlformats.org/officeDocument/2006/relationships/notesSlide" Target="../notesSlides/notesSlide5.xml"/><Relationship Id="rId11" Type="http://schemas.openxmlformats.org/officeDocument/2006/relationships/slideLayout" Target="../slideLayouts/slideLayout8.xml"/><Relationship Id="rId10" Type="http://schemas.openxmlformats.org/officeDocument/2006/relationships/image" Target="../media/image2.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2.png"/><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2412577" y="3096048"/>
            <a:ext cx="7372350" cy="666115"/>
          </a:xfrm>
          <a:prstGeom prst="rect">
            <a:avLst/>
          </a:prstGeom>
          <a:noFill/>
        </p:spPr>
        <p:txBody>
          <a:bodyPr>
            <a:spAutoFit/>
          </a:bodyPr>
          <a:lstStyle/>
          <a:p>
            <a:pPr marR="0" algn="ctr" defTabSz="685800" eaLnBrk="1" fontAlgn="auto" hangingPunct="1">
              <a:spcBef>
                <a:spcPts val="0"/>
              </a:spcBef>
              <a:spcAft>
                <a:spcPts val="0"/>
              </a:spcAft>
              <a:buClrTx/>
              <a:buSzTx/>
              <a:buFontTx/>
              <a:buNone/>
              <a:defRPr/>
            </a:pPr>
            <a:r>
              <a:rPr kumimoji="0" lang="zh-CN" altLang="en-US" sz="3735" b="1" kern="1200" cap="none" spc="0" normalizeH="0" baseline="0" noProof="0" dirty="0">
                <a:solidFill>
                  <a:schemeClr val="tx1">
                    <a:lumMod val="85000"/>
                    <a:lumOff val="15000"/>
                  </a:schemeClr>
                </a:solidFill>
                <a:latin typeface="+mn-ea"/>
                <a:ea typeface="+mn-ea"/>
                <a:cs typeface="+mn-cs"/>
              </a:rPr>
              <a:t>慢性意识障碍患者</a:t>
            </a:r>
            <a:r>
              <a:rPr kumimoji="0" lang="zh-CN" altLang="en-US" sz="3735" b="1" kern="1200" cap="none" spc="0" normalizeH="0" baseline="0" noProof="0" dirty="0">
                <a:solidFill>
                  <a:schemeClr val="tx1">
                    <a:lumMod val="85000"/>
                    <a:lumOff val="15000"/>
                  </a:schemeClr>
                </a:solidFill>
                <a:latin typeface="+mn-ea"/>
                <a:ea typeface="+mn-ea"/>
                <a:cs typeface="+mn-cs"/>
              </a:rPr>
              <a:t>的微动作研究</a:t>
            </a:r>
            <a:endParaRPr kumimoji="0" lang="zh-CN" altLang="en-US" sz="3735" b="1" kern="1200" cap="none" spc="0" normalizeH="0" baseline="0" noProof="0" dirty="0">
              <a:solidFill>
                <a:schemeClr val="tx1">
                  <a:lumMod val="85000"/>
                  <a:lumOff val="15000"/>
                </a:schemeClr>
              </a:solidFill>
              <a:latin typeface="+mn-ea"/>
              <a:ea typeface="+mn-ea"/>
              <a:cs typeface="+mn-cs"/>
            </a:endParaRPr>
          </a:p>
        </p:txBody>
      </p:sp>
      <p:sp>
        <p:nvSpPr>
          <p:cNvPr id="2" name="文本框 1"/>
          <p:cNvSpPr txBox="1"/>
          <p:nvPr/>
        </p:nvSpPr>
        <p:spPr>
          <a:xfrm>
            <a:off x="4811395" y="4382135"/>
            <a:ext cx="2568575" cy="1769110"/>
          </a:xfrm>
          <a:prstGeom prst="rect">
            <a:avLst/>
          </a:prstGeom>
          <a:noFill/>
        </p:spPr>
        <p:txBody>
          <a:bodyPr wrap="square">
            <a:spAutoFit/>
          </a:bodyPr>
          <a:lstStyle/>
          <a:p>
            <a:pPr marR="0" algn="l" defTabSz="685800">
              <a:lnSpc>
                <a:spcPct val="150000"/>
              </a:lnSpc>
              <a:buClrTx/>
              <a:buSzTx/>
              <a:buFontTx/>
              <a:buNone/>
              <a:defRPr/>
            </a:pPr>
            <a:r>
              <a:rPr kumimoji="0" lang="zh-CN" altLang="en-US" sz="1800" kern="1200" cap="none" spc="0" normalizeH="0" baseline="0" noProof="0" dirty="0" smtClean="0">
                <a:latin typeface="+mn-lt"/>
                <a:ea typeface="+mn-ea"/>
                <a:cs typeface="+mn-cs"/>
              </a:rPr>
              <a:t>汇报学生：何卓琳</a:t>
            </a:r>
            <a:endParaRPr kumimoji="0" lang="zh-CN" altLang="en-US" sz="1800" kern="1200" cap="none" spc="0" normalizeH="0" baseline="0" noProof="0" dirty="0" smtClean="0">
              <a:latin typeface="+mn-lt"/>
              <a:ea typeface="+mn-ea"/>
              <a:cs typeface="+mn-cs"/>
            </a:endParaRPr>
          </a:p>
          <a:p>
            <a:pPr marR="0" algn="l" defTabSz="685800">
              <a:lnSpc>
                <a:spcPct val="150000"/>
              </a:lnSpc>
              <a:buClrTx/>
              <a:buSzTx/>
              <a:buFontTx/>
              <a:buNone/>
              <a:defRPr/>
            </a:pPr>
            <a:r>
              <a:rPr kumimoji="0" lang="zh-CN" altLang="en-US" sz="1800" kern="1200" cap="none" spc="0" normalizeH="0" baseline="0" noProof="0" dirty="0" smtClean="0">
                <a:latin typeface="+mn-lt"/>
                <a:ea typeface="+mn-ea"/>
                <a:cs typeface="+mn-cs"/>
              </a:rPr>
              <a:t>指导老师：罗本燕</a:t>
            </a:r>
            <a:r>
              <a:rPr kumimoji="0" lang="zh-CN" altLang="en-US" sz="1800" kern="1200" cap="none" spc="0" normalizeH="0" baseline="0" noProof="0" dirty="0" smtClean="0">
                <a:latin typeface="+mn-lt"/>
                <a:ea typeface="+mn-ea"/>
                <a:cs typeface="+mn-cs"/>
              </a:rPr>
              <a:t>教授</a:t>
            </a:r>
            <a:endParaRPr kumimoji="0" lang="zh-CN" altLang="en-US" sz="1800" kern="1200" cap="none" spc="0" normalizeH="0" baseline="0" noProof="0" dirty="0" smtClean="0">
              <a:latin typeface="+mn-lt"/>
              <a:ea typeface="+mn-ea"/>
              <a:cs typeface="+mn-cs"/>
            </a:endParaRPr>
          </a:p>
          <a:p>
            <a:pPr marR="0" algn="l" defTabSz="685800">
              <a:lnSpc>
                <a:spcPct val="150000"/>
              </a:lnSpc>
              <a:buClrTx/>
              <a:buSzTx/>
              <a:buFontTx/>
              <a:buNone/>
              <a:defRPr/>
            </a:pPr>
            <a:r>
              <a:rPr kumimoji="0" lang="zh-CN" altLang="en-US" sz="1800" kern="1200" cap="none" spc="0" normalizeH="0" baseline="0" noProof="0" dirty="0" smtClean="0">
                <a:latin typeface="+mn-lt"/>
                <a:ea typeface="+mn-ea"/>
                <a:cs typeface="+mn-cs"/>
              </a:rPr>
              <a:t>汇报日期：</a:t>
            </a:r>
            <a:r>
              <a:rPr kumimoji="0" lang="en-US" altLang="zh-CN" sz="1800" kern="1200" cap="none" spc="0" normalizeH="0" baseline="0" noProof="0" dirty="0" smtClean="0">
                <a:latin typeface="+mn-lt"/>
                <a:ea typeface="+mn-ea"/>
                <a:cs typeface="+mn-cs"/>
              </a:rPr>
              <a:t>2023.12.6</a:t>
            </a:r>
            <a:r>
              <a:rPr kumimoji="0" lang="zh-CN" altLang="en-US" sz="1865" kern="1200" cap="none" spc="0" normalizeH="0" baseline="0" noProof="0" dirty="0" smtClean="0">
                <a:solidFill>
                  <a:schemeClr val="bg1"/>
                </a:solidFill>
                <a:latin typeface="微软雅黑" pitchFamily="34" charset="-122"/>
                <a:ea typeface="微软雅黑" pitchFamily="34" charset="-122"/>
                <a:cs typeface="+mn-cs"/>
              </a:rPr>
              <a:t>求是情报站</a:t>
            </a:r>
            <a:endParaRPr kumimoji="0" lang="zh-CN" altLang="en-US" sz="1865" kern="1200" cap="none" spc="0" normalizeH="0" baseline="0" noProof="0" dirty="0">
              <a:solidFill>
                <a:schemeClr val="bg1"/>
              </a:solidFill>
              <a:latin typeface="微软雅黑" pitchFamily="34" charset="-122"/>
              <a:ea typeface="微软雅黑" pitchFamily="34" charset="-122"/>
              <a:cs typeface="+mn-cs"/>
            </a:endParaRPr>
          </a:p>
        </p:txBody>
      </p:sp>
      <p:pic>
        <p:nvPicPr>
          <p:cNvPr id="14344" name="图片 2"/>
          <p:cNvPicPr>
            <a:picLocks noChangeAspect="1"/>
          </p:cNvPicPr>
          <p:nvPr/>
        </p:nvPicPr>
        <p:blipFill>
          <a:blip r:embed="rId1"/>
          <a:stretch>
            <a:fillRect/>
          </a:stretch>
        </p:blipFill>
        <p:spPr>
          <a:xfrm>
            <a:off x="4517813" y="1320377"/>
            <a:ext cx="3162300" cy="1156547"/>
          </a:xfrm>
          <a:prstGeom prst="rect">
            <a:avLst/>
          </a:prstGeom>
          <a:noFill/>
          <a:ln w="9525">
            <a:noFill/>
          </a:ln>
        </p:spPr>
      </p:pic>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82" name="文本框 6"/>
          <p:cNvSpPr txBox="1"/>
          <p:nvPr/>
        </p:nvSpPr>
        <p:spPr>
          <a:xfrm>
            <a:off x="1043517" y="374651"/>
            <a:ext cx="2296583" cy="521970"/>
          </a:xfrm>
          <a:prstGeom prst="rect">
            <a:avLst/>
          </a:prstGeom>
          <a:noFill/>
          <a:ln w="9525">
            <a:noFill/>
          </a:ln>
        </p:spPr>
        <p:txBody>
          <a:bodyPr>
            <a:spAutoFit/>
          </a:bodyPr>
          <a:p>
            <a:pPr eaLnBrk="1" hangingPunct="1"/>
            <a:r>
              <a:rPr lang="zh-CN" altLang="en-US" sz="2800" b="1" dirty="0">
                <a:latin typeface="Arial" panose="020B0604020202020204" pitchFamily="34" charset="0"/>
              </a:rPr>
              <a:t>研究目的</a:t>
            </a:r>
            <a:endParaRPr lang="zh-CN" altLang="en-US" sz="2800" b="1" dirty="0">
              <a:latin typeface="Arial" panose="020B0604020202020204" pitchFamily="34" charset="0"/>
            </a:endParaRPr>
          </a:p>
        </p:txBody>
      </p:sp>
      <p:pic>
        <p:nvPicPr>
          <p:cNvPr id="26684" name="图片 10"/>
          <p:cNvPicPr>
            <a:picLocks noChangeAspect="1"/>
          </p:cNvPicPr>
          <p:nvPr/>
        </p:nvPicPr>
        <p:blipFill>
          <a:blip r:embed="rId1"/>
          <a:stretch>
            <a:fillRect/>
          </a:stretch>
        </p:blipFill>
        <p:spPr>
          <a:xfrm>
            <a:off x="10077451" y="-27516"/>
            <a:ext cx="2042583" cy="747183"/>
          </a:xfrm>
          <a:prstGeom prst="rect">
            <a:avLst/>
          </a:prstGeom>
          <a:noFill/>
          <a:ln w="9525">
            <a:noFill/>
          </a:ln>
        </p:spPr>
      </p:pic>
      <p:sp>
        <p:nvSpPr>
          <p:cNvPr id="2" name="文本框 1"/>
          <p:cNvSpPr txBox="1"/>
          <p:nvPr/>
        </p:nvSpPr>
        <p:spPr>
          <a:xfrm>
            <a:off x="704850" y="2646680"/>
            <a:ext cx="10782935" cy="1337945"/>
          </a:xfrm>
          <a:prstGeom prst="rect">
            <a:avLst/>
          </a:prstGeom>
          <a:noFill/>
        </p:spPr>
        <p:txBody>
          <a:bodyPr wrap="square" rtlCol="0" anchor="t">
            <a:spAutoFit/>
          </a:bodyPr>
          <a:p>
            <a:pPr>
              <a:lnSpc>
                <a:spcPct val="150000"/>
              </a:lnSpc>
            </a:pPr>
            <a:r>
              <a:rPr lang="zh-CN" altLang="en-US" sz="1800"/>
              <a:t>（1）建立多维度视听觉范式刺激模式监测微动作，评估患者残存的意识水平并进行精确分类； </a:t>
            </a:r>
            <a:endParaRPr lang="zh-CN" altLang="en-US" sz="1800"/>
          </a:p>
          <a:p>
            <a:pPr>
              <a:lnSpc>
                <a:spcPct val="150000"/>
              </a:lnSpc>
            </a:pPr>
            <a:r>
              <a:rPr lang="zh-CN" altLang="en-US" sz="1800"/>
              <a:t>（2）</a:t>
            </a:r>
            <a:r>
              <a:rPr lang="zh-CN" altLang="en-US" sz="1800">
                <a:sym typeface="+mn-ea"/>
              </a:rPr>
              <a:t>筛选出认知-运动分离的患者，提高认知功能预后水平；为预后判断、促醒方案的选择提供依据。</a:t>
            </a:r>
            <a:endParaRPr lang="zh-CN" altLang="en-US" sz="1800"/>
          </a:p>
          <a:p>
            <a:pPr>
              <a:lnSpc>
                <a:spcPct val="150000"/>
              </a:lnSpc>
            </a:pPr>
            <a:r>
              <a:rPr lang="zh-CN" altLang="en-US" sz="1800"/>
              <a:t>（3）为筛选出适合做</a:t>
            </a:r>
            <a:r>
              <a:rPr lang="zh-CN" altLang="en-US" sz="1800">
                <a:sym typeface="+mn-ea"/>
              </a:rPr>
              <a:t>脑机接口的患者</a:t>
            </a:r>
            <a:r>
              <a:rPr lang="zh-CN" altLang="en-US" sz="1800">
                <a:sym typeface="+mn-ea"/>
              </a:rPr>
              <a:t>做准备。</a:t>
            </a:r>
            <a:endParaRPr lang="zh-CN" altLang="en-US" sz="1800">
              <a:sym typeface="+mn-ea"/>
            </a:endParaRPr>
          </a:p>
        </p:txBody>
      </p:sp>
      <p:grpSp>
        <p:nvGrpSpPr>
          <p:cNvPr id="22" name="组合 21"/>
          <p:cNvGrpSpPr/>
          <p:nvPr/>
        </p:nvGrpSpPr>
        <p:grpSpPr>
          <a:xfrm>
            <a:off x="-635" y="-110490"/>
            <a:ext cx="12192635" cy="1156335"/>
            <a:chOff x="-1" y="-174"/>
            <a:chExt cx="19201" cy="1821"/>
          </a:xfrm>
        </p:grpSpPr>
        <p:sp>
          <p:nvSpPr>
            <p:cNvPr id="6" name="矩形 5"/>
            <p:cNvSpPr/>
            <p:nvPr>
              <p:custDataLst>
                <p:tags r:id="rId2"/>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765" y="353"/>
              <a:ext cx="10485" cy="822"/>
            </a:xfrm>
            <a:prstGeom prst="rect">
              <a:avLst/>
            </a:prstGeom>
            <a:noFill/>
          </p:spPr>
          <p:txBody>
            <a:bodyPr wrap="square" rtlCol="0">
              <a:spAutoFit/>
            </a:bodyPr>
            <a:p>
              <a:r>
                <a:rPr lang="zh-CN" altLang="en-US" sz="2800" b="1">
                  <a:solidFill>
                    <a:schemeClr val="bg1"/>
                  </a:solidFill>
                </a:rPr>
                <a:t>二、研究</a:t>
              </a:r>
              <a:r>
                <a:rPr lang="zh-CN" altLang="en-US" sz="2800" b="1">
                  <a:solidFill>
                    <a:schemeClr val="bg1"/>
                  </a:solidFill>
                </a:rPr>
                <a:t>目的</a:t>
              </a:r>
              <a:endParaRPr lang="zh-CN" altLang="en-US" sz="2800" b="1">
                <a:solidFill>
                  <a:schemeClr val="bg1"/>
                </a:solidFill>
              </a:endParaRPr>
            </a:p>
          </p:txBody>
        </p:sp>
        <p:pic>
          <p:nvPicPr>
            <p:cNvPr id="14344" name="图片 2"/>
            <p:cNvPicPr>
              <a:picLocks noChangeAspect="1"/>
            </p:cNvPicPr>
            <p:nvPr>
              <p:custDataLst>
                <p:tags r:id="rId4"/>
              </p:custDataLst>
            </p:nvPr>
          </p:nvPicPr>
          <p:blipFill>
            <a:blip r:embed="rId5"/>
            <a:stretch>
              <a:fillRect/>
            </a:stretch>
          </p:blipFill>
          <p:spPr>
            <a:xfrm>
              <a:off x="14069" y="-174"/>
              <a:ext cx="4980" cy="1821"/>
            </a:xfrm>
            <a:prstGeom prst="rect">
              <a:avLst/>
            </a:prstGeom>
            <a:noFill/>
            <a:ln w="9525">
              <a:noFill/>
            </a:ln>
          </p:spPr>
        </p:pic>
      </p:gr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 10"/>
          <p:cNvSpPr>
            <a:spLocks noChangeArrowheads="1"/>
          </p:cNvSpPr>
          <p:nvPr/>
        </p:nvSpPr>
        <p:spPr bwMode="auto">
          <a:xfrm>
            <a:off x="8697383" y="2912533"/>
            <a:ext cx="1527810" cy="307340"/>
          </a:xfrm>
          <a:prstGeom prst="rect">
            <a:avLst/>
          </a:prstGeom>
          <a:noFill/>
          <a:ln>
            <a:noFill/>
          </a:ln>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sz="20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rPr>
              <a:t>添加</a:t>
            </a:r>
            <a:r>
              <a:rPr kumimoji="0" lang="zh-CN" altLang="en-US" sz="20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rPr>
              <a:t>文字标题</a:t>
            </a:r>
            <a:endParaRPr kumimoji="0" lang="zh-CN" sz="1800" b="1" i="0" u="none" strike="noStrike" kern="1200" cap="none" spc="0" normalizeH="0" baseline="0" noProof="0" dirty="0">
              <a:ln>
                <a:noFill/>
              </a:ln>
              <a:solidFill>
                <a:schemeClr val="bg1"/>
              </a:solidFill>
              <a:effectLst/>
              <a:uLnTx/>
              <a:uFillTx/>
              <a:latin typeface="+mn-lt"/>
              <a:ea typeface="+mn-ea"/>
              <a:cs typeface="+mn-cs"/>
            </a:endParaRPr>
          </a:p>
        </p:txBody>
      </p:sp>
      <p:sp>
        <p:nvSpPr>
          <p:cNvPr id="11" name="Rectangle 11"/>
          <p:cNvSpPr>
            <a:spLocks noChangeArrowheads="1"/>
          </p:cNvSpPr>
          <p:nvPr/>
        </p:nvSpPr>
        <p:spPr bwMode="auto">
          <a:xfrm>
            <a:off x="8697383" y="4349750"/>
            <a:ext cx="1527810" cy="307340"/>
          </a:xfrm>
          <a:prstGeom prst="rect">
            <a:avLst/>
          </a:prstGeom>
          <a:noFill/>
          <a:ln>
            <a:noFill/>
          </a:ln>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sz="20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rPr>
              <a:t>添加</a:t>
            </a:r>
            <a:r>
              <a:rPr kumimoji="0" lang="zh-CN" altLang="en-US" sz="20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rPr>
              <a:t>文字标题</a:t>
            </a:r>
            <a:endParaRPr kumimoji="0" lang="zh-CN" sz="1800" b="1" i="0" u="none" strike="noStrike" kern="1200" cap="none" spc="0" normalizeH="0" baseline="0" noProof="0" dirty="0">
              <a:ln>
                <a:noFill/>
              </a:ln>
              <a:solidFill>
                <a:schemeClr val="bg1"/>
              </a:solidFill>
              <a:effectLst/>
              <a:uLnTx/>
              <a:uFillTx/>
              <a:latin typeface="+mn-lt"/>
              <a:ea typeface="+mn-ea"/>
              <a:cs typeface="+mn-cs"/>
            </a:endParaRPr>
          </a:p>
        </p:txBody>
      </p:sp>
      <p:sp>
        <p:nvSpPr>
          <p:cNvPr id="14" name="Freeform 103"/>
          <p:cNvSpPr>
            <a:spLocks noEditPoints="1" noChangeArrowheads="1"/>
          </p:cNvSpPr>
          <p:nvPr/>
        </p:nvSpPr>
        <p:spPr bwMode="auto">
          <a:xfrm>
            <a:off x="9118600" y="3378200"/>
            <a:ext cx="620183" cy="478367"/>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sym typeface="宋体" pitchFamily="2" charset="-122"/>
            </a:endParaRPr>
          </a:p>
        </p:txBody>
      </p:sp>
      <p:sp>
        <p:nvSpPr>
          <p:cNvPr id="15" name="Freeform 33"/>
          <p:cNvSpPr>
            <a:spLocks noEditPoints="1" noChangeArrowheads="1"/>
          </p:cNvSpPr>
          <p:nvPr/>
        </p:nvSpPr>
        <p:spPr bwMode="auto">
          <a:xfrm>
            <a:off x="9199033" y="4897967"/>
            <a:ext cx="550333" cy="3556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sym typeface="宋体" pitchFamily="2" charset="-122"/>
            </a:endParaRPr>
          </a:p>
        </p:txBody>
      </p:sp>
      <p:sp>
        <p:nvSpPr>
          <p:cNvPr id="34828" name="文本框 16"/>
          <p:cNvSpPr txBox="1"/>
          <p:nvPr/>
        </p:nvSpPr>
        <p:spPr>
          <a:xfrm>
            <a:off x="1043517" y="375286"/>
            <a:ext cx="2296583" cy="521970"/>
          </a:xfrm>
          <a:prstGeom prst="rect">
            <a:avLst/>
          </a:prstGeom>
          <a:noFill/>
          <a:ln w="9525">
            <a:noFill/>
          </a:ln>
        </p:spPr>
        <p:txBody>
          <a:bodyPr>
            <a:spAutoFit/>
          </a:bodyPr>
          <a:p>
            <a:pPr eaLnBrk="1" hangingPunct="1"/>
            <a:r>
              <a:rPr lang="zh-CN" altLang="en-US" sz="2800" b="1" dirty="0">
                <a:latin typeface="Arial" panose="020B0604020202020204" pitchFamily="34" charset="0"/>
              </a:rPr>
              <a:t>研究</a:t>
            </a:r>
            <a:r>
              <a:rPr lang="zh-CN" altLang="en-US" sz="2800" b="1" dirty="0">
                <a:latin typeface="Arial" panose="020B0604020202020204" pitchFamily="34" charset="0"/>
              </a:rPr>
              <a:t>方法</a:t>
            </a:r>
            <a:endParaRPr lang="zh-CN" altLang="en-US" sz="2800" b="1" dirty="0">
              <a:latin typeface="Arial" panose="020B0604020202020204" pitchFamily="34" charset="0"/>
            </a:endParaRPr>
          </a:p>
        </p:txBody>
      </p:sp>
      <p:pic>
        <p:nvPicPr>
          <p:cNvPr id="34830" name="图片 15"/>
          <p:cNvPicPr>
            <a:picLocks noChangeAspect="1"/>
          </p:cNvPicPr>
          <p:nvPr/>
        </p:nvPicPr>
        <p:blipFill>
          <a:blip r:embed="rId1"/>
          <a:stretch>
            <a:fillRect/>
          </a:stretch>
        </p:blipFill>
        <p:spPr>
          <a:xfrm>
            <a:off x="10077451" y="-27516"/>
            <a:ext cx="2042583" cy="747183"/>
          </a:xfrm>
          <a:prstGeom prst="rect">
            <a:avLst/>
          </a:prstGeom>
          <a:noFill/>
          <a:ln w="9525">
            <a:noFill/>
          </a:ln>
        </p:spPr>
      </p:pic>
      <p:grpSp>
        <p:nvGrpSpPr>
          <p:cNvPr id="73" name="组合 72"/>
          <p:cNvGrpSpPr/>
          <p:nvPr/>
        </p:nvGrpSpPr>
        <p:grpSpPr>
          <a:xfrm>
            <a:off x="6127750" y="1687195"/>
            <a:ext cx="5831840" cy="4144010"/>
            <a:chOff x="3986852" y="1311920"/>
            <a:chExt cx="2642130" cy="2118045"/>
          </a:xfrm>
        </p:grpSpPr>
        <p:sp>
          <p:nvSpPr>
            <p:cNvPr id="17" name="矩形 16"/>
            <p:cNvSpPr/>
            <p:nvPr/>
          </p:nvSpPr>
          <p:spPr>
            <a:xfrm>
              <a:off x="3986852" y="2861157"/>
              <a:ext cx="2504040" cy="568808"/>
            </a:xfrm>
            <a:prstGeom prst="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9" name="矩形 18"/>
            <p:cNvSpPr/>
            <p:nvPr/>
          </p:nvSpPr>
          <p:spPr>
            <a:xfrm>
              <a:off x="3986852" y="1311920"/>
              <a:ext cx="2504040" cy="1421675"/>
            </a:xfrm>
            <a:prstGeom prst="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4" name="文本框 53"/>
            <p:cNvSpPr txBox="1"/>
            <p:nvPr/>
          </p:nvSpPr>
          <p:spPr>
            <a:xfrm>
              <a:off x="3986852" y="1311920"/>
              <a:ext cx="2588045" cy="1533197"/>
            </a:xfrm>
            <a:prstGeom prst="rect">
              <a:avLst/>
            </a:prstGeom>
            <a:noFill/>
          </p:spPr>
          <p:txBody>
            <a:bodyPr wrap="square">
              <a:spAutoFit/>
            </a:bodyPr>
            <a:p>
              <a:pPr>
                <a:lnSpc>
                  <a:spcPct val="150000"/>
                </a:lnSpc>
              </a:pPr>
              <a:r>
                <a:rPr lang="zh-CN" altLang="en-US" sz="1400" b="1" dirty="0">
                  <a:latin typeface="微软雅黑" pitchFamily="34" charset="-122"/>
                  <a:ea typeface="微软雅黑" pitchFamily="34" charset="-122"/>
                  <a:cs typeface="微软雅黑" pitchFamily="34" charset="-122"/>
                </a:rPr>
                <a:t>纳入标准：</a:t>
              </a:r>
              <a:endParaRPr lang="en-US" altLang="zh-CN" sz="1400" b="1" dirty="0">
                <a:latin typeface="微软雅黑" pitchFamily="34" charset="-122"/>
                <a:ea typeface="微软雅黑" pitchFamily="34" charset="-122"/>
                <a:cs typeface="微软雅黑" pitchFamily="34" charset="-122"/>
              </a:endParaRPr>
            </a:p>
            <a:p>
              <a:pPr marL="128905" indent="-128905">
                <a:lnSpc>
                  <a:spcPct val="150000"/>
                </a:lnSpc>
                <a:buFont typeface="Arial" panose="020B0604020202020204" pitchFamily="34" charset="0"/>
                <a:buChar char="•"/>
              </a:pPr>
              <a:r>
                <a:rPr lang="zh-CN" altLang="en-US" sz="1400" dirty="0">
                  <a:latin typeface="微软雅黑" pitchFamily="34" charset="-122"/>
                  <a:ea typeface="微软雅黑" pitchFamily="34" charset="-122"/>
                  <a:cs typeface="微软雅黑" pitchFamily="34" charset="-122"/>
                </a:rPr>
                <a:t>脑损伤后意识障碍患者，符合国际</a:t>
              </a:r>
              <a:r>
                <a:rPr lang="en-US" altLang="zh-CN" sz="1400" dirty="0">
                  <a:latin typeface="微软雅黑" pitchFamily="34" charset="-122"/>
                  <a:ea typeface="微软雅黑" pitchFamily="34" charset="-122"/>
                  <a:cs typeface="微软雅黑" pitchFamily="34" charset="-122"/>
                </a:rPr>
                <a:t>VS/UWS </a:t>
              </a:r>
              <a:r>
                <a:rPr lang="zh-CN" altLang="en-US" sz="1400" dirty="0">
                  <a:latin typeface="微软雅黑" pitchFamily="34" charset="-122"/>
                  <a:ea typeface="微软雅黑" pitchFamily="34" charset="-122"/>
                  <a:cs typeface="微软雅黑" pitchFamily="34" charset="-122"/>
                </a:rPr>
                <a:t>或 </a:t>
              </a:r>
              <a:r>
                <a:rPr lang="en-US" altLang="zh-CN" sz="1400" dirty="0">
                  <a:latin typeface="微软雅黑" pitchFamily="34" charset="-122"/>
                  <a:ea typeface="微软雅黑" pitchFamily="34" charset="-122"/>
                  <a:cs typeface="微软雅黑" pitchFamily="34" charset="-122"/>
                </a:rPr>
                <a:t>MCS </a:t>
              </a:r>
              <a:r>
                <a:rPr lang="zh-CN" altLang="en-US" sz="1400" dirty="0">
                  <a:latin typeface="微软雅黑" pitchFamily="34" charset="-122"/>
                  <a:ea typeface="微软雅黑" pitchFamily="34" charset="-122"/>
                  <a:cs typeface="微软雅黑" pitchFamily="34" charset="-122"/>
                </a:rPr>
                <a:t>年龄在 </a:t>
              </a:r>
              <a:r>
                <a:rPr lang="en-US" altLang="zh-CN" sz="1400" dirty="0">
                  <a:latin typeface="微软雅黑" pitchFamily="34" charset="-122"/>
                  <a:ea typeface="微软雅黑" pitchFamily="34" charset="-122"/>
                  <a:cs typeface="微软雅黑" pitchFamily="34" charset="-122"/>
                </a:rPr>
                <a:t>18-80 </a:t>
              </a:r>
              <a:r>
                <a:rPr lang="zh-CN" altLang="en-US" sz="1400" dirty="0">
                  <a:latin typeface="微软雅黑" pitchFamily="34" charset="-122"/>
                  <a:ea typeface="微软雅黑" pitchFamily="34" charset="-122"/>
                  <a:cs typeface="微软雅黑" pitchFamily="34" charset="-122"/>
                </a:rPr>
                <a:t>岁之间；</a:t>
              </a:r>
              <a:endParaRPr lang="en-US" altLang="zh-CN" sz="1400" dirty="0">
                <a:latin typeface="微软雅黑" pitchFamily="34" charset="-122"/>
                <a:ea typeface="微软雅黑" pitchFamily="34" charset="-122"/>
                <a:cs typeface="微软雅黑" pitchFamily="34" charset="-122"/>
              </a:endParaRPr>
            </a:p>
            <a:p>
              <a:pPr marL="128905" indent="-128905">
                <a:lnSpc>
                  <a:spcPct val="150000"/>
                </a:lnSpc>
                <a:buFont typeface="Arial" panose="020B0604020202020204" pitchFamily="34" charset="0"/>
                <a:buChar char="•"/>
              </a:pPr>
              <a:r>
                <a:rPr lang="zh-CN" altLang="en-US" sz="1400" dirty="0">
                  <a:latin typeface="微软雅黑" pitchFamily="34" charset="-122"/>
                  <a:ea typeface="微软雅黑" pitchFamily="34" charset="-122"/>
                  <a:cs typeface="微软雅黑" pitchFamily="34" charset="-122"/>
                </a:rPr>
                <a:t>家属自愿，并签署知情同意书；</a:t>
              </a:r>
              <a:endParaRPr lang="en-US" altLang="zh-CN" sz="1400" dirty="0">
                <a:latin typeface="微软雅黑" pitchFamily="34" charset="-122"/>
                <a:ea typeface="微软雅黑" pitchFamily="34" charset="-122"/>
                <a:cs typeface="微软雅黑" pitchFamily="34" charset="-122"/>
              </a:endParaRPr>
            </a:p>
            <a:p>
              <a:pPr marL="128905" indent="-128905">
                <a:lnSpc>
                  <a:spcPct val="150000"/>
                </a:lnSpc>
                <a:buFont typeface="Arial" panose="020B0604020202020204" pitchFamily="34" charset="0"/>
                <a:buChar char="•"/>
              </a:pPr>
              <a:r>
                <a:rPr lang="zh-CN" altLang="en-US" sz="1400" dirty="0">
                  <a:latin typeface="微软雅黑" pitchFamily="34" charset="-122"/>
                  <a:ea typeface="微软雅黑" pitchFamily="34" charset="-122"/>
                  <a:cs typeface="微软雅黑" pitchFamily="34" charset="-122"/>
                </a:rPr>
                <a:t>配合度较好，手部</a:t>
              </a:r>
              <a:r>
                <a:rPr lang="zh-CN" altLang="en-US" sz="1400" dirty="0">
                  <a:latin typeface="微软雅黑" pitchFamily="34" charset="-122"/>
                  <a:ea typeface="微软雅黑" pitchFamily="34" charset="-122"/>
                  <a:cs typeface="微软雅黑" pitchFamily="34" charset="-122"/>
                </a:rPr>
                <a:t>完好，自发活动少，未用抗癫痫药和镇静药；</a:t>
              </a:r>
              <a:endParaRPr lang="en-US" altLang="zh-CN" sz="1400" dirty="0">
                <a:latin typeface="微软雅黑" pitchFamily="34" charset="-122"/>
                <a:ea typeface="微软雅黑" pitchFamily="34" charset="-122"/>
                <a:cs typeface="微软雅黑" pitchFamily="34" charset="-122"/>
              </a:endParaRPr>
            </a:p>
            <a:p>
              <a:pPr marL="128905" indent="-128905">
                <a:lnSpc>
                  <a:spcPct val="150000"/>
                </a:lnSpc>
                <a:buFont typeface="Arial" panose="020B0604020202020204" pitchFamily="34" charset="0"/>
                <a:buChar char="•"/>
              </a:pPr>
              <a:r>
                <a:rPr lang="zh-CN" altLang="en-US" sz="1400" dirty="0">
                  <a:latin typeface="微软雅黑" pitchFamily="34" charset="-122"/>
                  <a:ea typeface="微软雅黑" pitchFamily="34" charset="-122"/>
                  <a:cs typeface="微软雅黑" pitchFamily="34" charset="-122"/>
                </a:rPr>
                <a:t>在脑损伤之前无听力损伤病史；</a:t>
              </a:r>
              <a:endParaRPr lang="en-US" altLang="zh-CN" sz="1400" dirty="0">
                <a:latin typeface="微软雅黑" pitchFamily="34" charset="-122"/>
                <a:ea typeface="微软雅黑" pitchFamily="34" charset="-122"/>
                <a:cs typeface="微软雅黑" pitchFamily="34" charset="-122"/>
              </a:endParaRPr>
            </a:p>
            <a:p>
              <a:pPr marL="128905" indent="-128905">
                <a:lnSpc>
                  <a:spcPct val="150000"/>
                </a:lnSpc>
                <a:buFont typeface="Arial" panose="020B0604020202020204" pitchFamily="34" charset="0"/>
                <a:buChar char="•"/>
              </a:pPr>
              <a:r>
                <a:rPr lang="zh-CN" altLang="en-US" sz="1400" dirty="0">
                  <a:latin typeface="微软雅黑" pitchFamily="34" charset="-122"/>
                  <a:ea typeface="微软雅黑" pitchFamily="34" charset="-122"/>
                  <a:cs typeface="微软雅黑" pitchFamily="34" charset="-122"/>
                </a:rPr>
                <a:t>具有听觉惊吓反应以及瞳孔反射；</a:t>
              </a:r>
              <a:endParaRPr lang="en-US" altLang="zh-CN" sz="1400" dirty="0">
                <a:latin typeface="微软雅黑" pitchFamily="34" charset="-122"/>
                <a:ea typeface="微软雅黑" pitchFamily="34" charset="-122"/>
                <a:cs typeface="微软雅黑" pitchFamily="34" charset="-122"/>
              </a:endParaRPr>
            </a:p>
            <a:p>
              <a:pPr marL="128905" indent="-128905">
                <a:lnSpc>
                  <a:spcPct val="150000"/>
                </a:lnSpc>
                <a:buFont typeface="Arial" panose="020B0604020202020204" pitchFamily="34" charset="0"/>
                <a:buChar char="•"/>
              </a:pPr>
              <a:r>
                <a:rPr lang="en-US" altLang="zh-CN" sz="1400" dirty="0">
                  <a:latin typeface="微软雅黑" pitchFamily="34" charset="-122"/>
                  <a:ea typeface="微软雅黑" pitchFamily="34" charset="-122"/>
                  <a:cs typeface="微软雅黑" pitchFamily="34" charset="-122"/>
                </a:rPr>
                <a:t>24</a:t>
              </a:r>
              <a:r>
                <a:rPr lang="zh-CN" altLang="en-US" sz="1400" dirty="0">
                  <a:latin typeface="微软雅黑" pitchFamily="34" charset="-122"/>
                  <a:ea typeface="微软雅黑" pitchFamily="34" charset="-122"/>
                  <a:cs typeface="微软雅黑" pitchFamily="34" charset="-122"/>
                </a:rPr>
                <a:t>小时内未服用镇静药物或肌肉功能阻滞剂</a:t>
              </a:r>
              <a:endParaRPr lang="zh-CN" altLang="en-US" sz="1400" dirty="0">
                <a:latin typeface="微软雅黑" pitchFamily="34" charset="-122"/>
                <a:ea typeface="微软雅黑" pitchFamily="34" charset="-122"/>
                <a:cs typeface="微软雅黑" pitchFamily="34" charset="-122"/>
              </a:endParaRPr>
            </a:p>
            <a:p>
              <a:pPr>
                <a:lnSpc>
                  <a:spcPct val="150000"/>
                </a:lnSpc>
                <a:buFont typeface="Arial" panose="020B0604020202020204" pitchFamily="34" charset="0"/>
              </a:pPr>
              <a:endParaRPr lang="zh-CN" altLang="en-US" sz="1400" dirty="0">
                <a:latin typeface="微软雅黑" pitchFamily="34" charset="-122"/>
                <a:ea typeface="微软雅黑" pitchFamily="34" charset="-122"/>
                <a:cs typeface="微软雅黑" pitchFamily="34" charset="-122"/>
              </a:endParaRPr>
            </a:p>
          </p:txBody>
        </p:sp>
        <p:sp>
          <p:nvSpPr>
            <p:cNvPr id="55" name="文本框 54"/>
            <p:cNvSpPr txBox="1"/>
            <p:nvPr/>
          </p:nvSpPr>
          <p:spPr>
            <a:xfrm>
              <a:off x="3986852" y="2733608"/>
              <a:ext cx="2642130" cy="542007"/>
            </a:xfrm>
            <a:prstGeom prst="rect">
              <a:avLst/>
            </a:prstGeom>
            <a:noFill/>
          </p:spPr>
          <p:txBody>
            <a:bodyPr wrap="square">
              <a:spAutoFit/>
            </a:bodyPr>
            <a:p>
              <a:pPr marL="128905" indent="-128905">
                <a:lnSpc>
                  <a:spcPct val="150000"/>
                </a:lnSpc>
                <a:buFont typeface="Arial" panose="020B0604020202020204" pitchFamily="34" charset="0"/>
                <a:buChar char="•"/>
              </a:pPr>
              <a:endParaRPr lang="en-US" altLang="zh-CN" sz="1400" dirty="0">
                <a:latin typeface="微软雅黑" pitchFamily="34" charset="-122"/>
                <a:ea typeface="微软雅黑" pitchFamily="34" charset="-122"/>
              </a:endParaRPr>
            </a:p>
            <a:p>
              <a:pPr>
                <a:lnSpc>
                  <a:spcPct val="150000"/>
                </a:lnSpc>
              </a:pPr>
              <a:r>
                <a:rPr lang="zh-CN" altLang="en-US" sz="1400" b="1" dirty="0">
                  <a:latin typeface="微软雅黑" pitchFamily="34" charset="-122"/>
                  <a:ea typeface="微软雅黑" pitchFamily="34" charset="-122"/>
                </a:rPr>
                <a:t>排除标准：</a:t>
              </a:r>
              <a:endParaRPr lang="en-US" altLang="zh-CN" sz="1400" b="1" dirty="0">
                <a:latin typeface="微软雅黑" pitchFamily="34" charset="-122"/>
                <a:ea typeface="微软雅黑" pitchFamily="34" charset="-122"/>
              </a:endParaRPr>
            </a:p>
            <a:p>
              <a:pPr marL="128905" indent="-128905">
                <a:lnSpc>
                  <a:spcPct val="150000"/>
                </a:lnSpc>
                <a:buFont typeface="Arial" panose="020B0604020202020204" pitchFamily="34" charset="0"/>
                <a:buChar char="•"/>
              </a:pPr>
              <a:r>
                <a:rPr lang="zh-CN" altLang="en-US" sz="1400" dirty="0">
                  <a:latin typeface="微软雅黑" pitchFamily="34" charset="-122"/>
                  <a:ea typeface="微软雅黑" pitchFamily="34" charset="-122"/>
                </a:rPr>
                <a:t>可能影响脑功能判断的疾病和因素，例如代谢性疾病、中毒、休克等。</a:t>
              </a:r>
              <a:endParaRPr lang="zh-CN" altLang="en-US" sz="1400" dirty="0">
                <a:latin typeface="微软雅黑" pitchFamily="34" charset="-122"/>
                <a:ea typeface="微软雅黑" pitchFamily="34" charset="-122"/>
              </a:endParaRPr>
            </a:p>
          </p:txBody>
        </p:sp>
      </p:grpSp>
      <p:pic>
        <p:nvPicPr>
          <p:cNvPr id="2" name="图片 1"/>
          <p:cNvPicPr>
            <a:picLocks noChangeAspect="1"/>
          </p:cNvPicPr>
          <p:nvPr/>
        </p:nvPicPr>
        <p:blipFill>
          <a:blip r:embed="rId2"/>
          <a:stretch>
            <a:fillRect/>
          </a:stretch>
        </p:blipFill>
        <p:spPr>
          <a:xfrm>
            <a:off x="544195" y="1423670"/>
            <a:ext cx="5123180" cy="3940810"/>
          </a:xfrm>
          <a:prstGeom prst="rect">
            <a:avLst/>
          </a:prstGeom>
        </p:spPr>
      </p:pic>
      <p:grpSp>
        <p:nvGrpSpPr>
          <p:cNvPr id="4" name="组合 3"/>
          <p:cNvGrpSpPr/>
          <p:nvPr/>
        </p:nvGrpSpPr>
        <p:grpSpPr>
          <a:xfrm>
            <a:off x="-635" y="-110490"/>
            <a:ext cx="12192635" cy="1156335"/>
            <a:chOff x="-1" y="-174"/>
            <a:chExt cx="19201" cy="1821"/>
          </a:xfrm>
        </p:grpSpPr>
        <p:sp>
          <p:nvSpPr>
            <p:cNvPr id="5" name="矩形 4"/>
            <p:cNvSpPr/>
            <p:nvPr>
              <p:custDataLst>
                <p:tags r:id="rId3"/>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765" y="353"/>
              <a:ext cx="10485" cy="822"/>
            </a:xfrm>
            <a:prstGeom prst="rect">
              <a:avLst/>
            </a:prstGeom>
            <a:noFill/>
          </p:spPr>
          <p:txBody>
            <a:bodyPr wrap="square" rtlCol="0">
              <a:spAutoFit/>
            </a:bodyPr>
            <a:p>
              <a:r>
                <a:rPr lang="zh-CN" altLang="en-US" sz="2800" b="1">
                  <a:solidFill>
                    <a:schemeClr val="bg1"/>
                  </a:solidFill>
                </a:rPr>
                <a:t>三、研究</a:t>
              </a:r>
              <a:r>
                <a:rPr lang="zh-CN" altLang="en-US" sz="2800" b="1">
                  <a:solidFill>
                    <a:schemeClr val="bg1"/>
                  </a:solidFill>
                </a:rPr>
                <a:t>方法</a:t>
              </a:r>
              <a:endParaRPr lang="zh-CN" altLang="en-US" sz="2800" b="1">
                <a:solidFill>
                  <a:schemeClr val="bg1"/>
                </a:solidFill>
              </a:endParaRPr>
            </a:p>
          </p:txBody>
        </p:sp>
        <p:pic>
          <p:nvPicPr>
            <p:cNvPr id="9" name="图片 2"/>
            <p:cNvPicPr>
              <a:picLocks noChangeAspect="1"/>
            </p:cNvPicPr>
            <p:nvPr>
              <p:custDataLst>
                <p:tags r:id="rId5"/>
              </p:custDataLst>
            </p:nvPr>
          </p:nvPicPr>
          <p:blipFill>
            <a:blip r:embed="rId6"/>
            <a:stretch>
              <a:fillRect/>
            </a:stretch>
          </p:blipFill>
          <p:spPr>
            <a:xfrm>
              <a:off x="14069" y="-174"/>
              <a:ext cx="4980" cy="1821"/>
            </a:xfrm>
            <a:prstGeom prst="rect">
              <a:avLst/>
            </a:prstGeom>
            <a:noFill/>
            <a:ln w="9525">
              <a:noFill/>
            </a:ln>
          </p:spPr>
        </p:pic>
      </p:grpSp>
      <p:sp>
        <p:nvSpPr>
          <p:cNvPr id="12" name="文本框 11"/>
          <p:cNvSpPr txBox="1"/>
          <p:nvPr/>
        </p:nvSpPr>
        <p:spPr>
          <a:xfrm>
            <a:off x="1043305" y="4468495"/>
            <a:ext cx="3864610" cy="491490"/>
          </a:xfrm>
          <a:prstGeom prst="rect">
            <a:avLst/>
          </a:prstGeom>
          <a:solidFill>
            <a:schemeClr val="bg1"/>
          </a:solidFill>
        </p:spPr>
        <p:txBody>
          <a:bodyPr wrap="square" rtlCol="0">
            <a:spAutoFit/>
          </a:bodyPr>
          <a:p>
            <a:r>
              <a:rPr lang="en-US" altLang="zh-CN">
                <a:latin typeface="微软雅黑" pitchFamily="34" charset="-122"/>
                <a:cs typeface="微软雅黑" pitchFamily="34" charset="-122"/>
              </a:rPr>
              <a:t>CRS- R</a:t>
            </a:r>
            <a:r>
              <a:rPr lang="zh-CN" altLang="en-US">
                <a:latin typeface="微软雅黑" pitchFamily="34" charset="-122"/>
                <a:cs typeface="微软雅黑" pitchFamily="34" charset="-122"/>
              </a:rPr>
              <a:t>量表，微动作监测（肌电臂环，光度立体成像技术），</a:t>
            </a:r>
            <a:r>
              <a:rPr lang="zh-CN" altLang="en-US">
                <a:latin typeface="微软雅黑" pitchFamily="34" charset="-122"/>
                <a:cs typeface="微软雅黑" pitchFamily="34" charset="-122"/>
              </a:rPr>
              <a:t>微表情</a:t>
            </a:r>
            <a:endParaRPr lang="zh-CN" altLang="en-US">
              <a:latin typeface="微软雅黑" pitchFamily="34" charset="-122"/>
              <a:cs typeface="微软雅黑" pitchFamily="34" charset="-122"/>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截屏2023-08-08 下午4.59.12"/>
          <p:cNvPicPr>
            <a:picLocks noChangeAspect="1"/>
          </p:cNvPicPr>
          <p:nvPr/>
        </p:nvPicPr>
        <p:blipFill>
          <a:blip r:embed="rId1"/>
          <a:stretch>
            <a:fillRect/>
          </a:stretch>
        </p:blipFill>
        <p:spPr>
          <a:xfrm>
            <a:off x="3797300" y="4300855"/>
            <a:ext cx="4092575" cy="2428875"/>
          </a:xfrm>
          <a:prstGeom prst="rect">
            <a:avLst/>
          </a:prstGeom>
        </p:spPr>
      </p:pic>
      <p:sp>
        <p:nvSpPr>
          <p:cNvPr id="22" name="椭圆 21"/>
          <p:cNvSpPr/>
          <p:nvPr/>
        </p:nvSpPr>
        <p:spPr>
          <a:xfrm>
            <a:off x="408940" y="118110"/>
            <a:ext cx="624205" cy="624205"/>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mn-lt"/>
              <a:ea typeface="+mn-ea"/>
              <a:cs typeface="+mn-cs"/>
            </a:endParaRPr>
          </a:p>
        </p:txBody>
      </p:sp>
      <p:sp>
        <p:nvSpPr>
          <p:cNvPr id="34828" name="文本框 16"/>
          <p:cNvSpPr txBox="1"/>
          <p:nvPr/>
        </p:nvSpPr>
        <p:spPr>
          <a:xfrm>
            <a:off x="1157182" y="163831"/>
            <a:ext cx="2296583" cy="521970"/>
          </a:xfrm>
          <a:prstGeom prst="rect">
            <a:avLst/>
          </a:prstGeom>
          <a:noFill/>
          <a:ln w="9525">
            <a:noFill/>
          </a:ln>
        </p:spPr>
        <p:txBody>
          <a:bodyPr>
            <a:spAutoFit/>
          </a:bodyPr>
          <a:p>
            <a:pPr eaLnBrk="1" hangingPunct="1"/>
            <a:r>
              <a:rPr lang="zh-CN" altLang="en-US" sz="2800" b="1" dirty="0">
                <a:latin typeface="Arial" panose="020B0604020202020204" pitchFamily="34" charset="0"/>
              </a:rPr>
              <a:t>研究</a:t>
            </a:r>
            <a:r>
              <a:rPr lang="zh-CN" altLang="en-US" sz="2800" b="1" dirty="0">
                <a:latin typeface="Arial" panose="020B0604020202020204" pitchFamily="34" charset="0"/>
              </a:rPr>
              <a:t>方法</a:t>
            </a:r>
            <a:endParaRPr lang="zh-CN" altLang="en-US" sz="2800" b="1" dirty="0">
              <a:latin typeface="Arial" panose="020B0604020202020204" pitchFamily="34" charset="0"/>
            </a:endParaRPr>
          </a:p>
        </p:txBody>
      </p:sp>
      <p:sp>
        <p:nvSpPr>
          <p:cNvPr id="272" name="文本框 271"/>
          <p:cNvSpPr txBox="1"/>
          <p:nvPr/>
        </p:nvSpPr>
        <p:spPr>
          <a:xfrm>
            <a:off x="8400415" y="6510020"/>
            <a:ext cx="2640330" cy="460375"/>
          </a:xfrm>
          <a:prstGeom prst="rect">
            <a:avLst/>
          </a:prstGeom>
          <a:noFill/>
        </p:spPr>
        <p:txBody>
          <a:bodyPr wrap="square" rtlCol="0">
            <a:spAutoFit/>
          </a:bodyPr>
          <a:p>
            <a:pPr algn="ctr"/>
            <a:r>
              <a:rPr lang="en-US" altLang="en-US" sz="1200" i="1" dirty="0">
                <a:solidFill>
                  <a:srgbClr val="333333"/>
                </a:solidFill>
              </a:rPr>
              <a:t>(</a:t>
            </a:r>
            <a:r>
              <a:rPr lang="en-US" altLang="en-US" sz="1200" i="1" dirty="0">
                <a:solidFill>
                  <a:srgbClr val="333333"/>
                </a:solidFill>
                <a:sym typeface="+mn-ea"/>
              </a:rPr>
              <a:t>Jiahui Pan</a:t>
            </a:r>
            <a:r>
              <a:rPr lang="en-US" altLang="en-US" sz="1200" i="1" dirty="0">
                <a:solidFill>
                  <a:srgbClr val="333333"/>
                </a:solidFill>
                <a:sym typeface="+mn-ea"/>
              </a:rPr>
              <a:t>,</a:t>
            </a:r>
            <a:r>
              <a:rPr lang="zh-CN" altLang="en-US" sz="1200" i="1" dirty="0">
                <a:solidFill>
                  <a:srgbClr val="333333"/>
                </a:solidFill>
              </a:rPr>
              <a:t> </a:t>
            </a:r>
            <a:r>
              <a:rPr lang="en-US" altLang="zh-CN" sz="1200" i="1" dirty="0">
                <a:solidFill>
                  <a:srgbClr val="333333"/>
                </a:solidFill>
              </a:rPr>
              <a:t>et al. Brain</a:t>
            </a:r>
            <a:r>
              <a:rPr lang="en-US" altLang="en-US" sz="1200" i="1" dirty="0">
                <a:solidFill>
                  <a:srgbClr val="333333"/>
                </a:solidFill>
              </a:rPr>
              <a:t>, 2020)</a:t>
            </a:r>
            <a:endParaRPr lang="en-US" altLang="en-US" sz="1200" i="1" dirty="0">
              <a:solidFill>
                <a:schemeClr val="accent3"/>
              </a:solidFill>
            </a:endParaRPr>
          </a:p>
          <a:p>
            <a:pPr algn="ctr"/>
            <a:endParaRPr lang="zh-CN" altLang="en-US" sz="1200" i="1" dirty="0"/>
          </a:p>
        </p:txBody>
      </p:sp>
      <p:grpSp>
        <p:nvGrpSpPr>
          <p:cNvPr id="26" name="组合 25"/>
          <p:cNvGrpSpPr/>
          <p:nvPr/>
        </p:nvGrpSpPr>
        <p:grpSpPr>
          <a:xfrm>
            <a:off x="1043305" y="725170"/>
            <a:ext cx="2832735" cy="3414395"/>
            <a:chOff x="6073282" y="1166584"/>
            <a:chExt cx="2775497" cy="3414544"/>
          </a:xfrm>
        </p:grpSpPr>
        <p:cxnSp>
          <p:nvCxnSpPr>
            <p:cNvPr id="27" name="直接连接符 26"/>
            <p:cNvCxnSpPr/>
            <p:nvPr/>
          </p:nvCxnSpPr>
          <p:spPr>
            <a:xfrm flipH="1">
              <a:off x="8810565" y="1487691"/>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 Box 13"/>
            <p:cNvSpPr txBox="1">
              <a:spLocks noChangeArrowheads="1"/>
            </p:cNvSpPr>
            <p:nvPr/>
          </p:nvSpPr>
          <p:spPr bwMode="gray">
            <a:xfrm>
              <a:off x="6289831" y="2051519"/>
              <a:ext cx="2302024" cy="138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buFontTx/>
                <a:buChar char="•"/>
              </a:pPr>
              <a:r>
                <a:rPr lang="zh-CN" altLang="en-US" sz="1400" dirty="0" smtClean="0">
                  <a:latin typeface="微软雅黑" pitchFamily="34" charset="-122"/>
                  <a:ea typeface="微软雅黑" pitchFamily="34" charset="-122"/>
                  <a:cs typeface="+mn-ea"/>
                </a:rPr>
                <a:t>人口学信息：年龄、性别</a:t>
              </a:r>
              <a:endParaRPr lang="en-US" altLang="zh-CN" sz="1400" dirty="0">
                <a:latin typeface="微软雅黑" pitchFamily="34" charset="-122"/>
                <a:ea typeface="微软雅黑" pitchFamily="34" charset="-122"/>
                <a:cs typeface="+mn-ea"/>
              </a:endParaRPr>
            </a:p>
            <a:p>
              <a:pPr eaLnBrk="1" hangingPunct="1">
                <a:spcBef>
                  <a:spcPct val="50000"/>
                </a:spcBef>
                <a:buFontTx/>
                <a:buChar char="•"/>
              </a:pPr>
              <a:r>
                <a:rPr lang="zh-CN" altLang="en-US" sz="1400" dirty="0" smtClean="0">
                  <a:latin typeface="微软雅黑" pitchFamily="34" charset="-122"/>
                  <a:ea typeface="微软雅黑" pitchFamily="34" charset="-122"/>
                  <a:cs typeface="+mn-ea"/>
                </a:rPr>
                <a:t>临床参数：意识状态，</a:t>
              </a:r>
              <a:r>
                <a:rPr lang="en-US" altLang="zh-CN" sz="1400" dirty="0" smtClean="0">
                  <a:latin typeface="微软雅黑" pitchFamily="34" charset="-122"/>
                  <a:ea typeface="微软雅黑" pitchFamily="34" charset="-122"/>
                  <a:cs typeface="+mn-ea"/>
                </a:rPr>
                <a:t>CRS- R</a:t>
              </a:r>
              <a:r>
                <a:rPr lang="zh-CN" altLang="en-US" sz="1400" dirty="0" smtClean="0">
                  <a:latin typeface="微软雅黑" pitchFamily="34" charset="-122"/>
                  <a:ea typeface="微软雅黑" pitchFamily="34" charset="-122"/>
                  <a:cs typeface="+mn-ea"/>
                </a:rPr>
                <a:t>评分，病因，入组时持续时间</a:t>
              </a:r>
              <a:r>
                <a:rPr lang="zh-CN" altLang="en-US" sz="1400" dirty="0" smtClean="0">
                  <a:latin typeface="微软雅黑" pitchFamily="34" charset="-122"/>
                  <a:ea typeface="微软雅黑" pitchFamily="34" charset="-122"/>
                  <a:cs typeface="+mn-ea"/>
                </a:rPr>
                <a:t>等</a:t>
              </a:r>
              <a:endParaRPr lang="en-US" altLang="zh-CN" sz="1400" dirty="0" smtClean="0">
                <a:latin typeface="微软雅黑" pitchFamily="34" charset="-122"/>
                <a:ea typeface="微软雅黑" pitchFamily="34" charset="-122"/>
                <a:cs typeface="+mn-ea"/>
              </a:endParaRPr>
            </a:p>
            <a:p>
              <a:pPr eaLnBrk="1" hangingPunct="1">
                <a:spcBef>
                  <a:spcPct val="50000"/>
                </a:spcBef>
                <a:buFontTx/>
                <a:buChar char="•"/>
              </a:pPr>
              <a:r>
                <a:rPr lang="zh-CN" altLang="en-US" sz="1400" dirty="0" smtClean="0">
                  <a:latin typeface="微软雅黑" pitchFamily="34" charset="-122"/>
                  <a:ea typeface="微软雅黑" pitchFamily="34" charset="-122"/>
                  <a:cs typeface="+mn-ea"/>
                </a:rPr>
                <a:t>影像学结果</a:t>
              </a:r>
              <a:endParaRPr lang="en-US" altLang="zh-CN" sz="1400" dirty="0">
                <a:latin typeface="微软雅黑" pitchFamily="34" charset="-122"/>
                <a:ea typeface="微软雅黑" pitchFamily="34" charset="-122"/>
                <a:cs typeface="+mn-ea"/>
              </a:endParaRPr>
            </a:p>
          </p:txBody>
        </p:sp>
        <p:cxnSp>
          <p:nvCxnSpPr>
            <p:cNvPr id="29" name="直接连接符 28"/>
            <p:cNvCxnSpPr/>
            <p:nvPr/>
          </p:nvCxnSpPr>
          <p:spPr>
            <a:xfrm>
              <a:off x="6090396" y="1487691"/>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090396" y="4538953"/>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半闭框 30"/>
            <p:cNvSpPr/>
            <p:nvPr/>
          </p:nvSpPr>
          <p:spPr>
            <a:xfrm flipH="1" flipV="1">
              <a:off x="8331392" y="4043560"/>
              <a:ext cx="517387" cy="537568"/>
            </a:xfrm>
            <a:prstGeom prst="halfFrame">
              <a:avLst>
                <a:gd name="adj1" fmla="val 36492"/>
                <a:gd name="adj2" fmla="val 36492"/>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32" name="组合 31"/>
            <p:cNvGrpSpPr/>
            <p:nvPr/>
          </p:nvGrpSpPr>
          <p:grpSpPr>
            <a:xfrm>
              <a:off x="6073282" y="1166584"/>
              <a:ext cx="2698268" cy="581308"/>
              <a:chOff x="6073282" y="1166584"/>
              <a:chExt cx="2698268" cy="581308"/>
            </a:xfrm>
          </p:grpSpPr>
          <p:sp>
            <p:nvSpPr>
              <p:cNvPr id="33" name="圆角矩形 32"/>
              <p:cNvSpPr/>
              <p:nvPr/>
            </p:nvSpPr>
            <p:spPr>
              <a:xfrm>
                <a:off x="6073282" y="1183654"/>
                <a:ext cx="2698268" cy="564238"/>
              </a:xfrm>
              <a:prstGeom prst="roundRect">
                <a:avLst>
                  <a:gd name="adj" fmla="val 4853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smtClean="0">
                    <a:solidFill>
                      <a:schemeClr val="tx1"/>
                    </a:solidFill>
                    <a:latin typeface="+mn-ea"/>
                    <a:cs typeface="+mn-ea"/>
                  </a:rPr>
                  <a:t>   </a:t>
                </a:r>
                <a:r>
                  <a:rPr lang="zh-CN" altLang="en-US" sz="1400" dirty="0" smtClean="0">
                    <a:solidFill>
                      <a:schemeClr val="tx1"/>
                    </a:solidFill>
                    <a:latin typeface="+mn-ea"/>
                    <a:cs typeface="+mn-ea"/>
                  </a:rPr>
                  <a:t>临床资料</a:t>
                </a:r>
                <a:endParaRPr lang="zh-CN" altLang="en-US" sz="1400" dirty="0" smtClean="0">
                  <a:solidFill>
                    <a:schemeClr val="tx1"/>
                  </a:solidFill>
                  <a:latin typeface="+mn-ea"/>
                  <a:cs typeface="+mn-ea"/>
                </a:endParaRPr>
              </a:p>
            </p:txBody>
          </p:sp>
          <p:grpSp>
            <p:nvGrpSpPr>
              <p:cNvPr id="34" name="组合 33"/>
              <p:cNvGrpSpPr/>
              <p:nvPr/>
            </p:nvGrpSpPr>
            <p:grpSpPr>
              <a:xfrm>
                <a:off x="6073282" y="1166584"/>
                <a:ext cx="576064" cy="576064"/>
                <a:chOff x="6073282" y="1166584"/>
                <a:chExt cx="576064" cy="576064"/>
              </a:xfrm>
            </p:grpSpPr>
            <p:sp>
              <p:nvSpPr>
                <p:cNvPr id="35" name="椭圆 34"/>
                <p:cNvSpPr/>
                <p:nvPr/>
              </p:nvSpPr>
              <p:spPr>
                <a:xfrm>
                  <a:off x="6073282" y="1166584"/>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36" name="椭圆 35"/>
                <p:cNvSpPr/>
                <p:nvPr/>
              </p:nvSpPr>
              <p:spPr>
                <a:xfrm>
                  <a:off x="6123209" y="1216511"/>
                  <a:ext cx="476209" cy="4762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37" name="右箭头 36"/>
                <p:cNvSpPr/>
                <p:nvPr/>
              </p:nvSpPr>
              <p:spPr>
                <a:xfrm>
                  <a:off x="6184948" y="1318984"/>
                  <a:ext cx="360040" cy="262070"/>
                </a:xfrm>
                <a:prstGeom prst="rightArrow">
                  <a:avLst>
                    <a:gd name="adj1" fmla="val 44302"/>
                    <a:gd name="adj2" fmla="val 81732"/>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grpSp>
      <p:grpSp>
        <p:nvGrpSpPr>
          <p:cNvPr id="52" name="组合 51"/>
          <p:cNvGrpSpPr/>
          <p:nvPr/>
        </p:nvGrpSpPr>
        <p:grpSpPr>
          <a:xfrm>
            <a:off x="4461510" y="764540"/>
            <a:ext cx="2816225" cy="3423920"/>
            <a:chOff x="6858" y="2477"/>
            <a:chExt cx="4372" cy="5392"/>
          </a:xfrm>
        </p:grpSpPr>
        <p:grpSp>
          <p:nvGrpSpPr>
            <p:cNvPr id="14" name="组合 13"/>
            <p:cNvGrpSpPr/>
            <p:nvPr/>
          </p:nvGrpSpPr>
          <p:grpSpPr>
            <a:xfrm>
              <a:off x="6858" y="2477"/>
              <a:ext cx="4372" cy="5392"/>
              <a:chOff x="3203848" y="1157414"/>
              <a:chExt cx="2758383" cy="3423714"/>
            </a:xfrm>
          </p:grpSpPr>
          <p:cxnSp>
            <p:nvCxnSpPr>
              <p:cNvPr id="15" name="直接连接符 14"/>
              <p:cNvCxnSpPr/>
              <p:nvPr/>
            </p:nvCxnSpPr>
            <p:spPr>
              <a:xfrm>
                <a:off x="3203848" y="1487691"/>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924017" y="1487691"/>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 Box 13"/>
              <p:cNvSpPr txBox="1">
                <a:spLocks noChangeArrowheads="1"/>
              </p:cNvSpPr>
              <p:nvPr/>
            </p:nvSpPr>
            <p:spPr bwMode="gray">
              <a:xfrm>
                <a:off x="3321114" y="2345503"/>
                <a:ext cx="2497543" cy="99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285750" indent="-285750">
                  <a:lnSpc>
                    <a:spcPct val="140000"/>
                  </a:lnSpc>
                  <a:buFont typeface="Arial" panose="020B0604020202020204" pitchFamily="34" charset="0"/>
                  <a:buChar char="•"/>
                </a:pPr>
                <a:r>
                  <a:rPr lang="zh-CN" altLang="en-US" sz="1400" dirty="0">
                    <a:latin typeface="微软雅黑" pitchFamily="34" charset="-122"/>
                    <a:ea typeface="微软雅黑" pitchFamily="34" charset="-122"/>
                  </a:rPr>
                  <a:t>视听觉范式</a:t>
                </a:r>
                <a:r>
                  <a:rPr lang="zh-CN" altLang="en-US" sz="1400" dirty="0">
                    <a:latin typeface="微软雅黑" pitchFamily="34" charset="-122"/>
                    <a:ea typeface="微软雅黑" pitchFamily="34" charset="-122"/>
                  </a:rPr>
                  <a:t>视频</a:t>
                </a:r>
                <a:endParaRPr lang="zh-CN" altLang="en-US" sz="1400" dirty="0">
                  <a:latin typeface="微软雅黑" pitchFamily="34" charset="-122"/>
                  <a:ea typeface="微软雅黑" pitchFamily="34" charset="-122"/>
                </a:endParaRPr>
              </a:p>
              <a:p>
                <a:pPr marL="285750" indent="-285750">
                  <a:lnSpc>
                    <a:spcPct val="140000"/>
                  </a:lnSpc>
                  <a:buFont typeface="Arial" panose="020B0604020202020204" pitchFamily="34" charset="0"/>
                  <a:buChar char="•"/>
                </a:pPr>
                <a:r>
                  <a:rPr lang="zh-CN" altLang="en-US" sz="1400" dirty="0">
                    <a:latin typeface="微软雅黑" pitchFamily="34" charset="-122"/>
                    <a:ea typeface="微软雅黑" pitchFamily="34" charset="-122"/>
                  </a:rPr>
                  <a:t>时间：</a:t>
                </a:r>
                <a:r>
                  <a:rPr lang="en-US" altLang="zh-CN" sz="1400" dirty="0">
                    <a:latin typeface="微软雅黑" pitchFamily="34" charset="-122"/>
                    <a:ea typeface="微软雅黑" pitchFamily="34" charset="-122"/>
                  </a:rPr>
                  <a:t>20</a:t>
                </a:r>
                <a:r>
                  <a:rPr lang="en-US" sz="1400" dirty="0">
                    <a:latin typeface="微软雅黑" pitchFamily="34" charset="-122"/>
                    <a:ea typeface="微软雅黑" pitchFamily="34" charset="-122"/>
                  </a:rPr>
                  <a:t>min</a:t>
                </a:r>
                <a:endParaRPr lang="en-US" altLang="zh-CN" sz="1400" dirty="0">
                  <a:latin typeface="微软雅黑" pitchFamily="34" charset="-122"/>
                  <a:ea typeface="微软雅黑" pitchFamily="34" charset="-122"/>
                </a:endParaRPr>
              </a:p>
              <a:p>
                <a:pPr marL="285750" indent="-285750">
                  <a:lnSpc>
                    <a:spcPct val="140000"/>
                  </a:lnSpc>
                  <a:buFont typeface="Arial" panose="020B0604020202020204" pitchFamily="34" charset="0"/>
                  <a:buChar char="•"/>
                </a:pPr>
                <a:r>
                  <a:rPr lang="zh-CN" altLang="en-US" sz="1400" dirty="0">
                    <a:latin typeface="微软雅黑" pitchFamily="34" charset="-122"/>
                    <a:ea typeface="微软雅黑" pitchFamily="34" charset="-122"/>
                  </a:rPr>
                  <a:t>患者清醒睁眼</a:t>
                </a:r>
                <a:r>
                  <a:rPr lang="zh-CN" altLang="en-US" sz="1400" dirty="0">
                    <a:latin typeface="微软雅黑" pitchFamily="34" charset="-122"/>
                    <a:ea typeface="微软雅黑" pitchFamily="34" charset="-122"/>
                  </a:rPr>
                  <a:t>时给</a:t>
                </a:r>
                <a:r>
                  <a:rPr lang="zh-CN" altLang="en-US" sz="1400" dirty="0">
                    <a:latin typeface="微软雅黑" pitchFamily="34" charset="-122"/>
                    <a:ea typeface="微软雅黑" pitchFamily="34" charset="-122"/>
                  </a:rPr>
                  <a:t>刺激</a:t>
                </a:r>
                <a:endParaRPr lang="zh-CN" altLang="en-US" sz="1400" dirty="0">
                  <a:latin typeface="微软雅黑" pitchFamily="34" charset="-122"/>
                  <a:ea typeface="微软雅黑" pitchFamily="34" charset="-122"/>
                </a:endParaRPr>
              </a:p>
            </p:txBody>
          </p:sp>
          <p:cxnSp>
            <p:nvCxnSpPr>
              <p:cNvPr id="18" name="直接连接符 17"/>
              <p:cNvCxnSpPr/>
              <p:nvPr/>
            </p:nvCxnSpPr>
            <p:spPr>
              <a:xfrm>
                <a:off x="3203848" y="4538953"/>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半闭框 18"/>
              <p:cNvSpPr/>
              <p:nvPr/>
            </p:nvSpPr>
            <p:spPr>
              <a:xfrm flipH="1" flipV="1">
                <a:off x="5444844" y="4043560"/>
                <a:ext cx="517387" cy="537568"/>
              </a:xfrm>
              <a:prstGeom prst="halfFrame">
                <a:avLst>
                  <a:gd name="adj1" fmla="val 36492"/>
                  <a:gd name="adj2" fmla="val 36492"/>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20" name="组合 19"/>
              <p:cNvGrpSpPr/>
              <p:nvPr/>
            </p:nvGrpSpPr>
            <p:grpSpPr>
              <a:xfrm>
                <a:off x="3205452" y="1157414"/>
                <a:ext cx="2698268" cy="576064"/>
                <a:chOff x="3205452" y="1157414"/>
                <a:chExt cx="2698268" cy="576064"/>
              </a:xfrm>
            </p:grpSpPr>
            <p:sp>
              <p:nvSpPr>
                <p:cNvPr id="21" name="圆角矩形 20"/>
                <p:cNvSpPr/>
                <p:nvPr/>
              </p:nvSpPr>
              <p:spPr>
                <a:xfrm>
                  <a:off x="3205452" y="1168299"/>
                  <a:ext cx="2698268" cy="564238"/>
                </a:xfrm>
                <a:prstGeom prst="roundRect">
                  <a:avLst>
                    <a:gd name="adj" fmla="val 48538"/>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solidFill>
                        <a:schemeClr val="tx1"/>
                      </a:solidFill>
                      <a:latin typeface="+mn-ea"/>
                      <a:cs typeface="+mn-ea"/>
                    </a:rPr>
                    <a:t>干预方法</a:t>
                  </a:r>
                  <a:endParaRPr lang="zh-CN" altLang="en-US" sz="1400" dirty="0" smtClean="0">
                    <a:solidFill>
                      <a:schemeClr val="tx1"/>
                    </a:solidFill>
                    <a:latin typeface="+mn-ea"/>
                    <a:cs typeface="+mn-ea"/>
                  </a:endParaRPr>
                </a:p>
              </p:txBody>
            </p:sp>
            <p:grpSp>
              <p:nvGrpSpPr>
                <p:cNvPr id="7" name="组合 6"/>
                <p:cNvGrpSpPr/>
                <p:nvPr/>
              </p:nvGrpSpPr>
              <p:grpSpPr>
                <a:xfrm>
                  <a:off x="3205452" y="1157414"/>
                  <a:ext cx="576064" cy="576064"/>
                  <a:chOff x="3205452" y="1157414"/>
                  <a:chExt cx="576064" cy="576064"/>
                </a:xfrm>
              </p:grpSpPr>
              <p:sp>
                <p:nvSpPr>
                  <p:cNvPr id="8" name="椭圆 7"/>
                  <p:cNvSpPr/>
                  <p:nvPr/>
                </p:nvSpPr>
                <p:spPr>
                  <a:xfrm>
                    <a:off x="3205452" y="1157414"/>
                    <a:ext cx="576064"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24" name="椭圆 23"/>
                  <p:cNvSpPr/>
                  <p:nvPr/>
                </p:nvSpPr>
                <p:spPr>
                  <a:xfrm>
                    <a:off x="3255379" y="1207341"/>
                    <a:ext cx="476209" cy="47620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25" name="右箭头 24"/>
                  <p:cNvSpPr/>
                  <p:nvPr/>
                </p:nvSpPr>
                <p:spPr>
                  <a:xfrm>
                    <a:off x="3317118" y="1309814"/>
                    <a:ext cx="360040" cy="262070"/>
                  </a:xfrm>
                  <a:prstGeom prst="rightArrow">
                    <a:avLst>
                      <a:gd name="adj1" fmla="val 44302"/>
                      <a:gd name="adj2" fmla="val 81732"/>
                    </a:avLst>
                  </a:prstGeom>
                  <a:solidFill>
                    <a:srgbClr val="92D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grpSp>
        <p:sp>
          <p:nvSpPr>
            <p:cNvPr id="45" name="Title 1"/>
            <p:cNvSpPr txBox="1"/>
            <p:nvPr/>
          </p:nvSpPr>
          <p:spPr>
            <a:xfrm>
              <a:off x="7044" y="3844"/>
              <a:ext cx="1457" cy="52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b="1" dirty="0">
                  <a:latin typeface="微软雅黑" pitchFamily="34" charset="-122"/>
                  <a:ea typeface="微软雅黑" pitchFamily="34" charset="-122"/>
                </a:rPr>
                <a:t>实验组</a:t>
              </a:r>
              <a:endParaRPr lang="zh-CN" altLang="en-US" sz="1600" b="1" dirty="0">
                <a:latin typeface="微软雅黑" pitchFamily="34" charset="-122"/>
                <a:ea typeface="微软雅黑" pitchFamily="34" charset="-122"/>
              </a:endParaRPr>
            </a:p>
          </p:txBody>
        </p:sp>
        <p:sp>
          <p:nvSpPr>
            <p:cNvPr id="9" name="Title 1"/>
            <p:cNvSpPr txBox="1"/>
            <p:nvPr/>
          </p:nvSpPr>
          <p:spPr>
            <a:xfrm>
              <a:off x="7142" y="6457"/>
              <a:ext cx="1262" cy="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400" b="1" dirty="0">
                  <a:latin typeface="微软雅黑" pitchFamily="34" charset="-122"/>
                  <a:ea typeface="微软雅黑" pitchFamily="34" charset="-122"/>
                </a:rPr>
                <a:t>对照组</a:t>
              </a:r>
              <a:endParaRPr lang="zh-CN" altLang="en-US" sz="1400" b="1" dirty="0">
                <a:latin typeface="微软雅黑" pitchFamily="34" charset="-122"/>
                <a:ea typeface="微软雅黑" pitchFamily="34" charset="-122"/>
              </a:endParaRPr>
            </a:p>
          </p:txBody>
        </p:sp>
      </p:grpSp>
      <p:grpSp>
        <p:nvGrpSpPr>
          <p:cNvPr id="68" name="组合 67"/>
          <p:cNvGrpSpPr/>
          <p:nvPr/>
        </p:nvGrpSpPr>
        <p:grpSpPr>
          <a:xfrm>
            <a:off x="7861300" y="775335"/>
            <a:ext cx="2816225" cy="3423920"/>
            <a:chOff x="6858" y="2477"/>
            <a:chExt cx="4372" cy="5392"/>
          </a:xfrm>
        </p:grpSpPr>
        <p:grpSp>
          <p:nvGrpSpPr>
            <p:cNvPr id="69" name="组合 68"/>
            <p:cNvGrpSpPr/>
            <p:nvPr/>
          </p:nvGrpSpPr>
          <p:grpSpPr>
            <a:xfrm>
              <a:off x="6858" y="2477"/>
              <a:ext cx="4372" cy="5392"/>
              <a:chOff x="3203848" y="1157414"/>
              <a:chExt cx="2758383" cy="3423714"/>
            </a:xfrm>
          </p:grpSpPr>
          <p:cxnSp>
            <p:nvCxnSpPr>
              <p:cNvPr id="70" name="直接连接符 69"/>
              <p:cNvCxnSpPr/>
              <p:nvPr/>
            </p:nvCxnSpPr>
            <p:spPr>
              <a:xfrm>
                <a:off x="3203848" y="1487691"/>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5924017" y="1487691"/>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Text Box 13"/>
              <p:cNvSpPr txBox="1">
                <a:spLocks noChangeArrowheads="1"/>
              </p:cNvSpPr>
              <p:nvPr/>
            </p:nvSpPr>
            <p:spPr bwMode="gray">
              <a:xfrm>
                <a:off x="3321114" y="2345503"/>
                <a:ext cx="2497543" cy="39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285750" indent="-285750">
                  <a:lnSpc>
                    <a:spcPct val="140000"/>
                  </a:lnSpc>
                  <a:buFont typeface="Arial" panose="020B0604020202020204" pitchFamily="34" charset="0"/>
                  <a:buChar char="•"/>
                </a:pPr>
                <a:endParaRPr lang="zh-CN" altLang="en-US" sz="1400" dirty="0">
                  <a:latin typeface="微软雅黑" pitchFamily="34" charset="-122"/>
                  <a:ea typeface="微软雅黑" pitchFamily="34" charset="-122"/>
                </a:endParaRPr>
              </a:p>
            </p:txBody>
          </p:sp>
          <p:cxnSp>
            <p:nvCxnSpPr>
              <p:cNvPr id="73" name="直接连接符 72"/>
              <p:cNvCxnSpPr/>
              <p:nvPr/>
            </p:nvCxnSpPr>
            <p:spPr>
              <a:xfrm>
                <a:off x="3203848" y="4538953"/>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4" name="半闭框 73"/>
              <p:cNvSpPr/>
              <p:nvPr/>
            </p:nvSpPr>
            <p:spPr>
              <a:xfrm flipH="1" flipV="1">
                <a:off x="5444844" y="4043560"/>
                <a:ext cx="517387" cy="537568"/>
              </a:xfrm>
              <a:prstGeom prst="halfFrame">
                <a:avLst>
                  <a:gd name="adj1" fmla="val 36492"/>
                  <a:gd name="adj2" fmla="val 36492"/>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75" name="组合 74"/>
              <p:cNvGrpSpPr/>
              <p:nvPr/>
            </p:nvGrpSpPr>
            <p:grpSpPr>
              <a:xfrm>
                <a:off x="3205452" y="1157414"/>
                <a:ext cx="2698268" cy="576064"/>
                <a:chOff x="3205452" y="1157414"/>
                <a:chExt cx="2698268" cy="576064"/>
              </a:xfrm>
            </p:grpSpPr>
            <p:sp>
              <p:nvSpPr>
                <p:cNvPr id="76" name="圆角矩形 75"/>
                <p:cNvSpPr/>
                <p:nvPr/>
              </p:nvSpPr>
              <p:spPr>
                <a:xfrm>
                  <a:off x="3205452" y="1168299"/>
                  <a:ext cx="2698268" cy="564238"/>
                </a:xfrm>
                <a:prstGeom prst="roundRect">
                  <a:avLst>
                    <a:gd name="adj" fmla="val 48538"/>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solidFill>
                        <a:schemeClr val="tx1"/>
                      </a:solidFill>
                      <a:latin typeface="+mn-ea"/>
                      <a:cs typeface="+mn-ea"/>
                    </a:rPr>
                    <a:t>检测指标</a:t>
                  </a:r>
                  <a:endParaRPr lang="zh-CN" altLang="en-US" sz="1400" dirty="0" smtClean="0">
                    <a:solidFill>
                      <a:schemeClr val="tx1"/>
                    </a:solidFill>
                    <a:latin typeface="+mn-ea"/>
                    <a:cs typeface="+mn-ea"/>
                  </a:endParaRPr>
                </a:p>
              </p:txBody>
            </p:sp>
            <p:grpSp>
              <p:nvGrpSpPr>
                <p:cNvPr id="77" name="组合 76"/>
                <p:cNvGrpSpPr/>
                <p:nvPr/>
              </p:nvGrpSpPr>
              <p:grpSpPr>
                <a:xfrm>
                  <a:off x="3205452" y="1157414"/>
                  <a:ext cx="576064" cy="576064"/>
                  <a:chOff x="3205452" y="1157414"/>
                  <a:chExt cx="576064" cy="576064"/>
                </a:xfrm>
              </p:grpSpPr>
              <p:sp>
                <p:nvSpPr>
                  <p:cNvPr id="78" name="椭圆 77"/>
                  <p:cNvSpPr/>
                  <p:nvPr/>
                </p:nvSpPr>
                <p:spPr>
                  <a:xfrm>
                    <a:off x="3205452" y="1157414"/>
                    <a:ext cx="576064"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79" name="椭圆 78"/>
                  <p:cNvSpPr/>
                  <p:nvPr/>
                </p:nvSpPr>
                <p:spPr>
                  <a:xfrm>
                    <a:off x="3255379" y="1207341"/>
                    <a:ext cx="476209" cy="47620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80" name="右箭头 79"/>
                  <p:cNvSpPr/>
                  <p:nvPr/>
                </p:nvSpPr>
                <p:spPr>
                  <a:xfrm>
                    <a:off x="3317118" y="1309814"/>
                    <a:ext cx="360040" cy="262070"/>
                  </a:xfrm>
                  <a:prstGeom prst="rightArrow">
                    <a:avLst>
                      <a:gd name="adj1" fmla="val 44302"/>
                      <a:gd name="adj2" fmla="val 81732"/>
                    </a:avLst>
                  </a:prstGeom>
                  <a:solidFill>
                    <a:srgbClr val="92D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grpSp>
        <p:sp>
          <p:nvSpPr>
            <p:cNvPr id="81" name="Title 1"/>
            <p:cNvSpPr txBox="1"/>
            <p:nvPr/>
          </p:nvSpPr>
          <p:spPr>
            <a:xfrm>
              <a:off x="7142" y="3844"/>
              <a:ext cx="1457" cy="52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b="1" dirty="0">
                  <a:latin typeface="微软雅黑" pitchFamily="34" charset="-122"/>
                  <a:ea typeface="微软雅黑" pitchFamily="34" charset="-122"/>
                </a:rPr>
                <a:t>肌电</a:t>
              </a:r>
              <a:endParaRPr lang="zh-CN" altLang="en-US" sz="1600" b="1" dirty="0">
                <a:latin typeface="微软雅黑" pitchFamily="34" charset="-122"/>
                <a:ea typeface="微软雅黑" pitchFamily="34" charset="-122"/>
              </a:endParaRPr>
            </a:p>
          </p:txBody>
        </p:sp>
        <p:sp>
          <p:nvSpPr>
            <p:cNvPr id="82" name="Title 1"/>
            <p:cNvSpPr txBox="1"/>
            <p:nvPr/>
          </p:nvSpPr>
          <p:spPr>
            <a:xfrm>
              <a:off x="7242" y="6415"/>
              <a:ext cx="3446" cy="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400" b="1" dirty="0">
                  <a:latin typeface="微软雅黑" pitchFamily="34" charset="-122"/>
                  <a:ea typeface="微软雅黑" pitchFamily="34" charset="-122"/>
                </a:rPr>
                <a:t>光度立体成像</a:t>
              </a:r>
              <a:r>
                <a:rPr lang="zh-CN" altLang="en-US" sz="1400" b="1" dirty="0">
                  <a:latin typeface="微软雅黑" pitchFamily="34" charset="-122"/>
                  <a:ea typeface="微软雅黑" pitchFamily="34" charset="-122"/>
                </a:rPr>
                <a:t>设备</a:t>
              </a:r>
              <a:endParaRPr lang="zh-CN" altLang="en-US" sz="1400" b="1" dirty="0">
                <a:latin typeface="微软雅黑" pitchFamily="34" charset="-122"/>
                <a:ea typeface="微软雅黑" pitchFamily="34" charset="-122"/>
              </a:endParaRPr>
            </a:p>
          </p:txBody>
        </p:sp>
      </p:grpSp>
      <p:sp>
        <p:nvSpPr>
          <p:cNvPr id="83" name="Text Box 13"/>
          <p:cNvSpPr txBox="1">
            <a:spLocks noChangeArrowheads="1"/>
          </p:cNvSpPr>
          <p:nvPr/>
        </p:nvSpPr>
        <p:spPr bwMode="gray">
          <a:xfrm>
            <a:off x="8091515" y="1984450"/>
            <a:ext cx="2549915" cy="9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285750" indent="-285750">
              <a:lnSpc>
                <a:spcPct val="140000"/>
              </a:lnSpc>
              <a:buFont typeface="Arial" panose="020B0604020202020204" pitchFamily="34" charset="0"/>
              <a:buChar char="•"/>
            </a:pPr>
            <a:r>
              <a:rPr lang="en-US" altLang="zh-CN" sz="1400" dirty="0">
                <a:latin typeface="微软雅黑" pitchFamily="34" charset="-122"/>
                <a:ea typeface="微软雅黑" pitchFamily="34" charset="-122"/>
              </a:rPr>
              <a:t>12bits</a:t>
            </a:r>
            <a:endParaRPr lang="en-US" altLang="zh-CN" sz="1400" dirty="0">
              <a:latin typeface="微软雅黑" pitchFamily="34" charset="-122"/>
              <a:ea typeface="微软雅黑" pitchFamily="34" charset="-122"/>
            </a:endParaRPr>
          </a:p>
          <a:p>
            <a:pPr marL="285750" indent="-285750">
              <a:lnSpc>
                <a:spcPct val="140000"/>
              </a:lnSpc>
              <a:buFont typeface="Arial" panose="020B0604020202020204" pitchFamily="34" charset="0"/>
              <a:buChar char="•"/>
            </a:pPr>
            <a:r>
              <a:rPr lang="en-US" altLang="zh-CN" sz="1400" dirty="0">
                <a:latin typeface="微软雅黑" pitchFamily="34" charset="-122"/>
                <a:ea typeface="微软雅黑" pitchFamily="34" charset="-122"/>
              </a:rPr>
              <a:t>500Hz</a:t>
            </a:r>
            <a:endParaRPr lang="en-US" altLang="zh-CN" sz="1400" dirty="0">
              <a:latin typeface="微软雅黑" pitchFamily="34" charset="-122"/>
              <a:ea typeface="微软雅黑" pitchFamily="34" charset="-122"/>
            </a:endParaRPr>
          </a:p>
          <a:p>
            <a:pPr marL="285750" indent="-285750">
              <a:lnSpc>
                <a:spcPct val="140000"/>
              </a:lnSpc>
              <a:buFont typeface="Arial" panose="020B0604020202020204" pitchFamily="34" charset="0"/>
              <a:buChar char="•"/>
            </a:pPr>
            <a:r>
              <a:rPr lang="en-US" altLang="zh-CN" sz="1400" dirty="0">
                <a:latin typeface="微软雅黑" pitchFamily="34" charset="-122"/>
                <a:ea typeface="微软雅黑" pitchFamily="34" charset="-122"/>
              </a:rPr>
              <a:t>20min</a:t>
            </a:r>
            <a:endParaRPr lang="en-US" altLang="zh-CN" sz="1400" dirty="0">
              <a:latin typeface="微软雅黑" pitchFamily="34" charset="-122"/>
              <a:ea typeface="微软雅黑" pitchFamily="34" charset="-122"/>
            </a:endParaRPr>
          </a:p>
        </p:txBody>
      </p:sp>
      <p:sp>
        <p:nvSpPr>
          <p:cNvPr id="5" name="文本框 4"/>
          <p:cNvSpPr txBox="1"/>
          <p:nvPr/>
        </p:nvSpPr>
        <p:spPr>
          <a:xfrm>
            <a:off x="468630" y="163830"/>
            <a:ext cx="410845" cy="460375"/>
          </a:xfrm>
          <a:prstGeom prst="rect">
            <a:avLst/>
          </a:prstGeom>
          <a:noFill/>
        </p:spPr>
        <p:txBody>
          <a:bodyPr wrap="square" rtlCol="0">
            <a:spAutoFit/>
          </a:bodyPr>
          <a:p>
            <a:r>
              <a:rPr lang="zh-CN" altLang="en-US" sz="2400" b="1">
                <a:solidFill>
                  <a:schemeClr val="bg1"/>
                </a:solidFill>
              </a:rPr>
              <a:t>三</a:t>
            </a:r>
            <a:endParaRPr lang="zh-CN" altLang="en-US" sz="2400" b="1">
              <a:solidFill>
                <a:schemeClr val="bg1"/>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98425"/>
            <a:ext cx="2927985" cy="790575"/>
          </a:xfrm>
        </p:spPr>
        <p:txBody>
          <a:bodyPr>
            <a:normAutofit fontScale="90000"/>
          </a:bodyPr>
          <a:p>
            <a:r>
              <a:rPr lang="zh-CN" altLang="en-US" sz="2000" b="1">
                <a:sym typeface="+mn-ea"/>
              </a:rPr>
              <a:t>范式设计示意图</a:t>
            </a:r>
            <a:br>
              <a:rPr lang="zh-CN" altLang="en-US" b="1"/>
            </a:br>
            <a:endParaRPr lang="zh-CN" altLang="en-US"/>
          </a:p>
        </p:txBody>
      </p:sp>
      <p:grpSp>
        <p:nvGrpSpPr>
          <p:cNvPr id="28" name="组合 27"/>
          <p:cNvGrpSpPr/>
          <p:nvPr/>
        </p:nvGrpSpPr>
        <p:grpSpPr>
          <a:xfrm>
            <a:off x="1562100" y="499745"/>
            <a:ext cx="9068435" cy="2325083"/>
            <a:chOff x="2377" y="1800"/>
            <a:chExt cx="14703" cy="3465"/>
          </a:xfrm>
        </p:grpSpPr>
        <p:sp>
          <p:nvSpPr>
            <p:cNvPr id="4" name="矩形 3"/>
            <p:cNvSpPr/>
            <p:nvPr/>
          </p:nvSpPr>
          <p:spPr>
            <a:xfrm>
              <a:off x="2377" y="1800"/>
              <a:ext cx="14703" cy="3465"/>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708" y="1928"/>
              <a:ext cx="2041" cy="549"/>
            </a:xfrm>
            <a:prstGeom prst="rect">
              <a:avLst/>
            </a:prstGeom>
            <a:noFill/>
          </p:spPr>
          <p:txBody>
            <a:bodyPr wrap="square" rtlCol="0">
              <a:spAutoFit/>
            </a:bodyPr>
            <a:p>
              <a:pPr algn="ctr"/>
              <a:r>
                <a:rPr lang="en-US" altLang="zh-CN"/>
                <a:t>Evaluation</a:t>
              </a:r>
              <a:endParaRPr lang="en-US" altLang="zh-CN"/>
            </a:p>
          </p:txBody>
        </p:sp>
        <p:sp>
          <p:nvSpPr>
            <p:cNvPr id="7" name="文本框 6"/>
            <p:cNvSpPr txBox="1"/>
            <p:nvPr/>
          </p:nvSpPr>
          <p:spPr>
            <a:xfrm>
              <a:off x="2976" y="2768"/>
              <a:ext cx="1471" cy="732"/>
            </a:xfrm>
            <a:prstGeom prst="rect">
              <a:avLst/>
            </a:prstGeom>
            <a:noFill/>
            <a:ln w="28575">
              <a:solidFill>
                <a:schemeClr val="tx1"/>
              </a:solidFill>
            </a:ln>
          </p:spPr>
          <p:txBody>
            <a:bodyPr wrap="square" rtlCol="0">
              <a:spAutoFit/>
            </a:bodyPr>
            <a:p>
              <a:pPr algn="ctr"/>
              <a:r>
                <a:rPr lang="en-US" altLang="zh-CN"/>
                <a:t>Block1</a:t>
              </a:r>
              <a:endParaRPr lang="en-US" altLang="zh-CN"/>
            </a:p>
            <a:p>
              <a:pPr algn="ctr"/>
              <a:r>
                <a:rPr lang="zh-CN" altLang="en-US"/>
                <a:t>痛觉</a:t>
              </a:r>
              <a:endParaRPr lang="zh-CN" altLang="en-US"/>
            </a:p>
          </p:txBody>
        </p:sp>
        <p:sp>
          <p:nvSpPr>
            <p:cNvPr id="8" name="文本框 7"/>
            <p:cNvSpPr txBox="1"/>
            <p:nvPr/>
          </p:nvSpPr>
          <p:spPr>
            <a:xfrm>
              <a:off x="6782" y="2768"/>
              <a:ext cx="1471" cy="732"/>
            </a:xfrm>
            <a:prstGeom prst="rect">
              <a:avLst/>
            </a:prstGeom>
            <a:noFill/>
            <a:ln w="28575">
              <a:solidFill>
                <a:schemeClr val="tx1"/>
              </a:solidFill>
            </a:ln>
          </p:spPr>
          <p:txBody>
            <a:bodyPr wrap="square" rtlCol="0">
              <a:spAutoFit/>
            </a:bodyPr>
            <a:p>
              <a:pPr algn="ctr"/>
              <a:r>
                <a:rPr lang="en-US" altLang="zh-CN"/>
                <a:t>Block2</a:t>
              </a:r>
              <a:endParaRPr lang="en-US" altLang="zh-CN"/>
            </a:p>
            <a:p>
              <a:pPr algn="ctr"/>
              <a:r>
                <a:rPr lang="zh-CN" altLang="en-US"/>
                <a:t>被动</a:t>
              </a:r>
              <a:r>
                <a:rPr lang="zh-CN" altLang="en-US"/>
                <a:t>任务</a:t>
              </a:r>
              <a:endParaRPr lang="zh-CN" altLang="en-US"/>
            </a:p>
          </p:txBody>
        </p:sp>
        <p:sp>
          <p:nvSpPr>
            <p:cNvPr id="9" name="文本框 8"/>
            <p:cNvSpPr txBox="1"/>
            <p:nvPr/>
          </p:nvSpPr>
          <p:spPr>
            <a:xfrm>
              <a:off x="13005" y="2768"/>
              <a:ext cx="1471" cy="732"/>
            </a:xfrm>
            <a:prstGeom prst="rect">
              <a:avLst/>
            </a:prstGeom>
            <a:noFill/>
            <a:ln w="28575">
              <a:solidFill>
                <a:schemeClr val="tx1"/>
              </a:solidFill>
            </a:ln>
          </p:spPr>
          <p:txBody>
            <a:bodyPr wrap="square" rtlCol="0">
              <a:spAutoFit/>
            </a:bodyPr>
            <a:p>
              <a:pPr algn="ctr"/>
              <a:r>
                <a:rPr lang="en-US" altLang="zh-CN"/>
                <a:t>Block3</a:t>
              </a:r>
              <a:endParaRPr lang="en-US" altLang="zh-CN"/>
            </a:p>
            <a:p>
              <a:pPr algn="ctr"/>
              <a:r>
                <a:rPr lang="zh-CN" altLang="en-US"/>
                <a:t>主动</a:t>
              </a:r>
              <a:r>
                <a:rPr lang="zh-CN" altLang="en-US"/>
                <a:t>任务</a:t>
              </a:r>
              <a:endParaRPr lang="zh-CN" altLang="en-US"/>
            </a:p>
          </p:txBody>
        </p:sp>
        <p:sp>
          <p:nvSpPr>
            <p:cNvPr id="10" name="左大括号 9"/>
            <p:cNvSpPr/>
            <p:nvPr/>
          </p:nvSpPr>
          <p:spPr>
            <a:xfrm rot="5400000">
              <a:off x="3445" y="3082"/>
              <a:ext cx="530" cy="1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左大括号 11"/>
            <p:cNvSpPr/>
            <p:nvPr/>
          </p:nvSpPr>
          <p:spPr>
            <a:xfrm rot="5400000">
              <a:off x="7253" y="2889"/>
              <a:ext cx="530" cy="204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文本框 12"/>
            <p:cNvSpPr txBox="1"/>
            <p:nvPr/>
          </p:nvSpPr>
          <p:spPr>
            <a:xfrm>
              <a:off x="5366" y="4420"/>
              <a:ext cx="1323" cy="549"/>
            </a:xfrm>
            <a:prstGeom prst="rect">
              <a:avLst/>
            </a:prstGeom>
            <a:noFill/>
            <a:ln w="28575">
              <a:solidFill>
                <a:schemeClr val="tx1"/>
              </a:solidFill>
            </a:ln>
          </p:spPr>
          <p:txBody>
            <a:bodyPr wrap="square" rtlCol="0">
              <a:spAutoFit/>
            </a:bodyPr>
            <a:p>
              <a:pPr algn="ctr"/>
              <a:r>
                <a:rPr lang="en-US" altLang="zh-CN"/>
                <a:t>TrialB</a:t>
              </a:r>
              <a:endParaRPr lang="en-US" altLang="zh-CN"/>
            </a:p>
          </p:txBody>
        </p:sp>
        <p:sp>
          <p:nvSpPr>
            <p:cNvPr id="17" name="文本框 16"/>
            <p:cNvSpPr txBox="1"/>
            <p:nvPr/>
          </p:nvSpPr>
          <p:spPr>
            <a:xfrm>
              <a:off x="3050" y="4384"/>
              <a:ext cx="1323" cy="549"/>
            </a:xfrm>
            <a:prstGeom prst="rect">
              <a:avLst/>
            </a:prstGeom>
            <a:noFill/>
            <a:ln w="28575">
              <a:solidFill>
                <a:schemeClr val="tx1"/>
              </a:solidFill>
            </a:ln>
          </p:spPr>
          <p:txBody>
            <a:bodyPr wrap="square" rtlCol="0">
              <a:spAutoFit/>
            </a:bodyPr>
            <a:p>
              <a:pPr algn="ctr"/>
              <a:r>
                <a:rPr lang="en-US" altLang="zh-CN"/>
                <a:t>TrialA</a:t>
              </a:r>
              <a:endParaRPr lang="en-US" altLang="zh-CN"/>
            </a:p>
          </p:txBody>
        </p:sp>
        <p:sp>
          <p:nvSpPr>
            <p:cNvPr id="18" name="文本框 17"/>
            <p:cNvSpPr txBox="1"/>
            <p:nvPr/>
          </p:nvSpPr>
          <p:spPr>
            <a:xfrm>
              <a:off x="6857" y="4421"/>
              <a:ext cx="1323" cy="549"/>
            </a:xfrm>
            <a:prstGeom prst="rect">
              <a:avLst/>
            </a:prstGeom>
            <a:noFill/>
            <a:ln w="28575">
              <a:solidFill>
                <a:schemeClr val="tx1"/>
              </a:solidFill>
            </a:ln>
          </p:spPr>
          <p:txBody>
            <a:bodyPr wrap="square" rtlCol="0">
              <a:spAutoFit/>
            </a:bodyPr>
            <a:p>
              <a:pPr algn="ctr"/>
              <a:r>
                <a:rPr lang="en-US" altLang="zh-CN"/>
                <a:t>TrialC</a:t>
              </a:r>
              <a:endParaRPr lang="en-US" altLang="zh-CN"/>
            </a:p>
          </p:txBody>
        </p:sp>
        <p:sp>
          <p:nvSpPr>
            <p:cNvPr id="19" name="文本框 18"/>
            <p:cNvSpPr txBox="1"/>
            <p:nvPr/>
          </p:nvSpPr>
          <p:spPr>
            <a:xfrm>
              <a:off x="8399" y="4420"/>
              <a:ext cx="1323" cy="549"/>
            </a:xfrm>
            <a:prstGeom prst="rect">
              <a:avLst/>
            </a:prstGeom>
            <a:noFill/>
            <a:ln w="28575">
              <a:solidFill>
                <a:schemeClr val="tx1"/>
              </a:solidFill>
            </a:ln>
          </p:spPr>
          <p:txBody>
            <a:bodyPr wrap="square" rtlCol="0">
              <a:spAutoFit/>
            </a:bodyPr>
            <a:p>
              <a:pPr algn="ctr"/>
              <a:r>
                <a:rPr lang="en-US" altLang="zh-CN"/>
                <a:t>TrialD</a:t>
              </a:r>
              <a:endParaRPr lang="en-US" altLang="zh-CN"/>
            </a:p>
          </p:txBody>
        </p:sp>
        <p:sp>
          <p:nvSpPr>
            <p:cNvPr id="20" name="文本框 19"/>
            <p:cNvSpPr txBox="1"/>
            <p:nvPr/>
          </p:nvSpPr>
          <p:spPr>
            <a:xfrm>
              <a:off x="10664" y="4403"/>
              <a:ext cx="1323" cy="549"/>
            </a:xfrm>
            <a:prstGeom prst="rect">
              <a:avLst/>
            </a:prstGeom>
            <a:noFill/>
            <a:ln w="28575">
              <a:solidFill>
                <a:schemeClr val="tx1"/>
              </a:solidFill>
            </a:ln>
          </p:spPr>
          <p:txBody>
            <a:bodyPr wrap="square" rtlCol="0">
              <a:spAutoFit/>
            </a:bodyPr>
            <a:p>
              <a:pPr algn="ctr"/>
              <a:r>
                <a:rPr lang="en-US" altLang="zh-CN"/>
                <a:t>TrialE</a:t>
              </a:r>
              <a:endParaRPr lang="en-US" altLang="zh-CN"/>
            </a:p>
          </p:txBody>
        </p:sp>
        <p:sp>
          <p:nvSpPr>
            <p:cNvPr id="23" name="左大括号 22"/>
            <p:cNvSpPr/>
            <p:nvPr/>
          </p:nvSpPr>
          <p:spPr>
            <a:xfrm rot="5400000">
              <a:off x="13474" y="1816"/>
              <a:ext cx="531" cy="427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5" name="文本框 24"/>
            <p:cNvSpPr txBox="1"/>
            <p:nvPr/>
          </p:nvSpPr>
          <p:spPr>
            <a:xfrm>
              <a:off x="12223" y="4403"/>
              <a:ext cx="1323" cy="549"/>
            </a:xfrm>
            <a:prstGeom prst="rect">
              <a:avLst/>
            </a:prstGeom>
            <a:noFill/>
            <a:ln w="28575">
              <a:solidFill>
                <a:schemeClr val="tx1"/>
              </a:solidFill>
            </a:ln>
          </p:spPr>
          <p:txBody>
            <a:bodyPr wrap="square" rtlCol="0">
              <a:spAutoFit/>
            </a:bodyPr>
            <a:p>
              <a:pPr algn="ctr"/>
              <a:r>
                <a:rPr lang="en-US" altLang="zh-CN"/>
                <a:t>TrialF</a:t>
              </a:r>
              <a:endParaRPr lang="en-US" altLang="zh-CN"/>
            </a:p>
          </p:txBody>
        </p:sp>
        <p:sp>
          <p:nvSpPr>
            <p:cNvPr id="26" name="文本框 25"/>
            <p:cNvSpPr txBox="1"/>
            <p:nvPr/>
          </p:nvSpPr>
          <p:spPr>
            <a:xfrm>
              <a:off x="13782" y="4403"/>
              <a:ext cx="1323" cy="549"/>
            </a:xfrm>
            <a:prstGeom prst="rect">
              <a:avLst/>
            </a:prstGeom>
            <a:noFill/>
            <a:ln w="28575">
              <a:solidFill>
                <a:schemeClr val="tx1"/>
              </a:solidFill>
            </a:ln>
          </p:spPr>
          <p:txBody>
            <a:bodyPr wrap="square" rtlCol="0">
              <a:spAutoFit/>
            </a:bodyPr>
            <a:p>
              <a:pPr algn="ctr"/>
              <a:r>
                <a:rPr lang="en-US" altLang="zh-CN"/>
                <a:t>TrialG</a:t>
              </a:r>
              <a:endParaRPr lang="en-US" altLang="zh-CN"/>
            </a:p>
          </p:txBody>
        </p:sp>
        <p:sp>
          <p:nvSpPr>
            <p:cNvPr id="27" name="文本框 26"/>
            <p:cNvSpPr txBox="1"/>
            <p:nvPr/>
          </p:nvSpPr>
          <p:spPr>
            <a:xfrm>
              <a:off x="15341" y="4403"/>
              <a:ext cx="1323" cy="549"/>
            </a:xfrm>
            <a:prstGeom prst="rect">
              <a:avLst/>
            </a:prstGeom>
            <a:noFill/>
            <a:ln w="28575">
              <a:solidFill>
                <a:schemeClr val="tx1"/>
              </a:solidFill>
            </a:ln>
          </p:spPr>
          <p:txBody>
            <a:bodyPr wrap="square" rtlCol="0">
              <a:spAutoFit/>
            </a:bodyPr>
            <a:p>
              <a:pPr algn="ctr"/>
              <a:r>
                <a:rPr lang="en-US" altLang="zh-CN"/>
                <a:t>TrialH</a:t>
              </a:r>
              <a:endParaRPr lang="en-US" altLang="zh-CN"/>
            </a:p>
          </p:txBody>
        </p:sp>
      </p:grpSp>
      <p:sp>
        <p:nvSpPr>
          <p:cNvPr id="30" name="文本框 29"/>
          <p:cNvSpPr txBox="1"/>
          <p:nvPr/>
        </p:nvSpPr>
        <p:spPr>
          <a:xfrm>
            <a:off x="457200" y="3212465"/>
            <a:ext cx="1021080" cy="368300"/>
          </a:xfrm>
          <a:prstGeom prst="rect">
            <a:avLst/>
          </a:prstGeom>
          <a:noFill/>
        </p:spPr>
        <p:txBody>
          <a:bodyPr wrap="square" rtlCol="0">
            <a:spAutoFit/>
          </a:bodyPr>
          <a:p>
            <a:r>
              <a:rPr lang="en-US" altLang="zh-CN"/>
              <a:t>A  Pain</a:t>
            </a:r>
            <a:endParaRPr lang="en-US" altLang="zh-CN"/>
          </a:p>
        </p:txBody>
      </p:sp>
      <p:sp>
        <p:nvSpPr>
          <p:cNvPr id="31" name="文本框 30"/>
          <p:cNvSpPr txBox="1"/>
          <p:nvPr/>
        </p:nvSpPr>
        <p:spPr>
          <a:xfrm>
            <a:off x="457200" y="5046345"/>
            <a:ext cx="976630" cy="368300"/>
          </a:xfrm>
          <a:prstGeom prst="rect">
            <a:avLst/>
          </a:prstGeom>
          <a:noFill/>
        </p:spPr>
        <p:txBody>
          <a:bodyPr wrap="square" rtlCol="0">
            <a:spAutoFit/>
          </a:bodyPr>
          <a:p>
            <a:r>
              <a:rPr lang="en-US" altLang="zh-CN"/>
              <a:t>B  Fist</a:t>
            </a:r>
            <a:endParaRPr lang="en-US" altLang="zh-CN"/>
          </a:p>
        </p:txBody>
      </p:sp>
      <p:grpSp>
        <p:nvGrpSpPr>
          <p:cNvPr id="60" name="组合 59"/>
          <p:cNvGrpSpPr/>
          <p:nvPr/>
        </p:nvGrpSpPr>
        <p:grpSpPr>
          <a:xfrm>
            <a:off x="1511300" y="5034280"/>
            <a:ext cx="8847455" cy="1823720"/>
            <a:chOff x="3884" y="5754"/>
            <a:chExt cx="13933" cy="2872"/>
          </a:xfrm>
        </p:grpSpPr>
        <p:grpSp>
          <p:nvGrpSpPr>
            <p:cNvPr id="58" name="组合 57"/>
            <p:cNvGrpSpPr/>
            <p:nvPr/>
          </p:nvGrpSpPr>
          <p:grpSpPr>
            <a:xfrm>
              <a:off x="3884" y="5754"/>
              <a:ext cx="13933" cy="2872"/>
              <a:chOff x="3884" y="5754"/>
              <a:chExt cx="13933" cy="2872"/>
            </a:xfrm>
          </p:grpSpPr>
          <p:cxnSp>
            <p:nvCxnSpPr>
              <p:cNvPr id="38" name="直接连接符 37"/>
              <p:cNvCxnSpPr/>
              <p:nvPr/>
            </p:nvCxnSpPr>
            <p:spPr>
              <a:xfrm>
                <a:off x="4092"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654"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3216"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3884" y="5754"/>
                <a:ext cx="13933" cy="2872"/>
                <a:chOff x="3884" y="5754"/>
                <a:chExt cx="13933" cy="2872"/>
              </a:xfrm>
            </p:grpSpPr>
            <p:cxnSp>
              <p:nvCxnSpPr>
                <p:cNvPr id="35" name="直接箭头连接符 34"/>
                <p:cNvCxnSpPr/>
                <p:nvPr/>
              </p:nvCxnSpPr>
              <p:spPr>
                <a:xfrm>
                  <a:off x="4092" y="8118"/>
                  <a:ext cx="137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351" y="7582"/>
                  <a:ext cx="2058" cy="531"/>
                </a:xfrm>
                <a:prstGeom prst="rect">
                  <a:avLst/>
                </a:prstGeom>
                <a:noFill/>
              </p:spPr>
              <p:txBody>
                <a:bodyPr wrap="square" rtlCol="0">
                  <a:spAutoFit/>
                </a:bodyPr>
                <a:p>
                  <a:r>
                    <a:rPr lang="en-US" altLang="zh-CN" sz="1600"/>
                    <a:t>Instruction</a:t>
                  </a:r>
                  <a:endParaRPr lang="en-US" altLang="zh-CN" sz="1600"/>
                </a:p>
              </p:txBody>
            </p:sp>
            <p:sp>
              <p:nvSpPr>
                <p:cNvPr id="41" name="文本框 40"/>
                <p:cNvSpPr txBox="1"/>
                <p:nvPr/>
              </p:nvSpPr>
              <p:spPr>
                <a:xfrm>
                  <a:off x="6154" y="8095"/>
                  <a:ext cx="586" cy="531"/>
                </a:xfrm>
                <a:prstGeom prst="rect">
                  <a:avLst/>
                </a:prstGeom>
                <a:noFill/>
              </p:spPr>
              <p:txBody>
                <a:bodyPr wrap="square" rtlCol="0">
                  <a:spAutoFit/>
                </a:bodyPr>
                <a:p>
                  <a:r>
                    <a:rPr lang="en-US" altLang="zh-CN" sz="1600"/>
                    <a:t>5</a:t>
                  </a:r>
                  <a:endParaRPr lang="en-US" altLang="zh-CN" sz="1600"/>
                </a:p>
              </p:txBody>
            </p:sp>
            <p:sp>
              <p:nvSpPr>
                <p:cNvPr id="42" name="文本框 41"/>
                <p:cNvSpPr txBox="1"/>
                <p:nvPr/>
              </p:nvSpPr>
              <p:spPr>
                <a:xfrm>
                  <a:off x="3884" y="8076"/>
                  <a:ext cx="586" cy="531"/>
                </a:xfrm>
                <a:prstGeom prst="rect">
                  <a:avLst/>
                </a:prstGeom>
                <a:noFill/>
              </p:spPr>
              <p:txBody>
                <a:bodyPr wrap="square" rtlCol="0">
                  <a:spAutoFit/>
                </a:bodyPr>
                <a:p>
                  <a:r>
                    <a:rPr lang="en-US" altLang="zh-CN" sz="1600"/>
                    <a:t>0</a:t>
                  </a:r>
                  <a:endParaRPr lang="en-US" altLang="zh-CN" sz="1600"/>
                </a:p>
              </p:txBody>
            </p:sp>
            <p:sp>
              <p:nvSpPr>
                <p:cNvPr id="44" name="文本框 43"/>
                <p:cNvSpPr txBox="1"/>
                <p:nvPr/>
              </p:nvSpPr>
              <p:spPr>
                <a:xfrm>
                  <a:off x="6484" y="7586"/>
                  <a:ext cx="2058" cy="531"/>
                </a:xfrm>
                <a:prstGeom prst="rect">
                  <a:avLst/>
                </a:prstGeom>
                <a:noFill/>
              </p:spPr>
              <p:txBody>
                <a:bodyPr wrap="square" rtlCol="0">
                  <a:spAutoFit/>
                </a:bodyPr>
                <a:p>
                  <a:pPr algn="ctr"/>
                  <a:r>
                    <a:rPr lang="en-US" altLang="zh-CN" sz="1600"/>
                    <a:t>Stimulation</a:t>
                  </a:r>
                  <a:endParaRPr lang="en-US" altLang="zh-CN" sz="1600"/>
                </a:p>
              </p:txBody>
            </p:sp>
            <p:sp>
              <p:nvSpPr>
                <p:cNvPr id="47" name="文本框 46"/>
                <p:cNvSpPr txBox="1"/>
                <p:nvPr/>
              </p:nvSpPr>
              <p:spPr>
                <a:xfrm>
                  <a:off x="8353" y="8076"/>
                  <a:ext cx="675" cy="531"/>
                </a:xfrm>
                <a:prstGeom prst="rect">
                  <a:avLst/>
                </a:prstGeom>
                <a:noFill/>
              </p:spPr>
              <p:txBody>
                <a:bodyPr wrap="square" rtlCol="0">
                  <a:spAutoFit/>
                </a:bodyPr>
                <a:p>
                  <a:r>
                    <a:rPr lang="en-US" altLang="zh-CN" sz="1600"/>
                    <a:t>10</a:t>
                  </a:r>
                  <a:endParaRPr lang="en-US" altLang="zh-CN" sz="1600"/>
                </a:p>
              </p:txBody>
            </p:sp>
            <p:sp>
              <p:nvSpPr>
                <p:cNvPr id="48" name="文本框 47"/>
                <p:cNvSpPr txBox="1"/>
                <p:nvPr/>
              </p:nvSpPr>
              <p:spPr>
                <a:xfrm>
                  <a:off x="12911" y="8076"/>
                  <a:ext cx="675" cy="531"/>
                </a:xfrm>
                <a:prstGeom prst="rect">
                  <a:avLst/>
                </a:prstGeom>
                <a:noFill/>
              </p:spPr>
              <p:txBody>
                <a:bodyPr wrap="square" rtlCol="0">
                  <a:spAutoFit/>
                </a:bodyPr>
                <a:p>
                  <a:r>
                    <a:rPr lang="en-US" altLang="zh-CN" sz="1600"/>
                    <a:t>20</a:t>
                  </a:r>
                  <a:endParaRPr lang="en-US" altLang="zh-CN" sz="1600"/>
                </a:p>
              </p:txBody>
            </p:sp>
            <p:sp>
              <p:nvSpPr>
                <p:cNvPr id="49" name="文本框 48"/>
                <p:cNvSpPr txBox="1"/>
                <p:nvPr/>
              </p:nvSpPr>
              <p:spPr>
                <a:xfrm>
                  <a:off x="9906" y="7582"/>
                  <a:ext cx="2058" cy="531"/>
                </a:xfrm>
                <a:prstGeom prst="rect">
                  <a:avLst/>
                </a:prstGeom>
                <a:noFill/>
              </p:spPr>
              <p:txBody>
                <a:bodyPr wrap="square" rtlCol="0">
                  <a:spAutoFit/>
                </a:bodyPr>
                <a:p>
                  <a:pPr algn="ctr"/>
                  <a:r>
                    <a:rPr lang="en-US" altLang="zh-CN" sz="1600"/>
                    <a:t>Rest</a:t>
                  </a:r>
                  <a:endParaRPr lang="en-US" altLang="zh-CN" sz="1600"/>
                </a:p>
              </p:txBody>
            </p:sp>
            <p:sp>
              <p:nvSpPr>
                <p:cNvPr id="51" name="文本框 50"/>
                <p:cNvSpPr txBox="1"/>
                <p:nvPr/>
              </p:nvSpPr>
              <p:spPr>
                <a:xfrm>
                  <a:off x="15130" y="7587"/>
                  <a:ext cx="2428" cy="531"/>
                </a:xfrm>
                <a:prstGeom prst="rect">
                  <a:avLst/>
                </a:prstGeom>
                <a:noFill/>
              </p:spPr>
              <p:txBody>
                <a:bodyPr wrap="square" rtlCol="0">
                  <a:spAutoFit/>
                </a:bodyPr>
                <a:p>
                  <a:pPr algn="ctr"/>
                  <a:r>
                    <a:rPr lang="en-US" altLang="zh-CN" sz="1600"/>
                    <a:t>5 repetitions</a:t>
                  </a:r>
                  <a:endParaRPr lang="en-US" altLang="zh-CN" sz="1600"/>
                </a:p>
              </p:txBody>
            </p:sp>
            <p:pic>
              <p:nvPicPr>
                <p:cNvPr id="52" name="图片 51"/>
                <p:cNvPicPr>
                  <a:picLocks noChangeAspect="1"/>
                </p:cNvPicPr>
                <p:nvPr/>
              </p:nvPicPr>
              <p:blipFill>
                <a:blip r:embed="rId1"/>
                <a:stretch>
                  <a:fillRect/>
                </a:stretch>
              </p:blipFill>
              <p:spPr>
                <a:xfrm>
                  <a:off x="8757" y="5835"/>
                  <a:ext cx="4453" cy="1711"/>
                </a:xfrm>
                <a:prstGeom prst="rect">
                  <a:avLst/>
                </a:prstGeom>
              </p:spPr>
            </p:pic>
            <p:sp>
              <p:nvSpPr>
                <p:cNvPr id="55" name="环形箭头 54"/>
                <p:cNvSpPr/>
                <p:nvPr/>
              </p:nvSpPr>
              <p:spPr>
                <a:xfrm>
                  <a:off x="15473" y="5754"/>
                  <a:ext cx="1767" cy="1867"/>
                </a:xfrm>
                <a:prstGeom prst="circularArrow">
                  <a:avLst>
                    <a:gd name="adj1" fmla="val 12500"/>
                    <a:gd name="adj2" fmla="val 1142319"/>
                    <a:gd name="adj3" fmla="val 20457681"/>
                    <a:gd name="adj4" fmla="val 1397098"/>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6" name="文本框 55"/>
                <p:cNvSpPr txBox="1"/>
                <p:nvPr/>
              </p:nvSpPr>
              <p:spPr>
                <a:xfrm>
                  <a:off x="13699" y="6286"/>
                  <a:ext cx="1285" cy="822"/>
                </a:xfrm>
                <a:prstGeom prst="rect">
                  <a:avLst/>
                </a:prstGeom>
                <a:noFill/>
              </p:spPr>
              <p:txBody>
                <a:bodyPr wrap="square" rtlCol="0">
                  <a:spAutoFit/>
                </a:bodyPr>
                <a:p>
                  <a:r>
                    <a:rPr lang="en-US" altLang="zh-CN" sz="2800"/>
                    <a:t>······</a:t>
                  </a:r>
                  <a:endParaRPr lang="zh-CN" altLang="en-US" sz="2800"/>
                </a:p>
              </p:txBody>
            </p:sp>
          </p:grpSp>
        </p:grpSp>
        <p:cxnSp>
          <p:nvCxnSpPr>
            <p:cNvPr id="59" name="直接连接符 58"/>
            <p:cNvCxnSpPr/>
            <p:nvPr/>
          </p:nvCxnSpPr>
          <p:spPr>
            <a:xfrm>
              <a:off x="6372" y="7855"/>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rot="0">
            <a:off x="1511300" y="3212465"/>
            <a:ext cx="8846820" cy="1833880"/>
            <a:chOff x="3884" y="5754"/>
            <a:chExt cx="13933" cy="2868"/>
          </a:xfrm>
        </p:grpSpPr>
        <p:grpSp>
          <p:nvGrpSpPr>
            <p:cNvPr id="63" name="组合 62"/>
            <p:cNvGrpSpPr/>
            <p:nvPr/>
          </p:nvGrpSpPr>
          <p:grpSpPr>
            <a:xfrm>
              <a:off x="3884" y="5754"/>
              <a:ext cx="13933" cy="2868"/>
              <a:chOff x="3884" y="5754"/>
              <a:chExt cx="13933" cy="2868"/>
            </a:xfrm>
          </p:grpSpPr>
          <p:cxnSp>
            <p:nvCxnSpPr>
              <p:cNvPr id="64" name="直接连接符 63"/>
              <p:cNvCxnSpPr/>
              <p:nvPr/>
            </p:nvCxnSpPr>
            <p:spPr>
              <a:xfrm>
                <a:off x="4092"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8654"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3216"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3884" y="5754"/>
                <a:ext cx="13933" cy="2868"/>
                <a:chOff x="3884" y="5754"/>
                <a:chExt cx="13933" cy="2868"/>
              </a:xfrm>
            </p:grpSpPr>
            <p:cxnSp>
              <p:nvCxnSpPr>
                <p:cNvPr id="69" name="直接箭头连接符 68"/>
                <p:cNvCxnSpPr/>
                <p:nvPr/>
              </p:nvCxnSpPr>
              <p:spPr>
                <a:xfrm>
                  <a:off x="4092" y="8118"/>
                  <a:ext cx="137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4351" y="7582"/>
                  <a:ext cx="2058" cy="527"/>
                </a:xfrm>
                <a:prstGeom prst="rect">
                  <a:avLst/>
                </a:prstGeom>
                <a:noFill/>
              </p:spPr>
              <p:txBody>
                <a:bodyPr wrap="square" rtlCol="0">
                  <a:spAutoFit/>
                </a:bodyPr>
                <a:p>
                  <a:r>
                    <a:rPr lang="en-US" altLang="zh-CN" sz="1600"/>
                    <a:t>Instruction</a:t>
                  </a:r>
                  <a:endParaRPr lang="en-US" altLang="zh-CN" sz="1600"/>
                </a:p>
              </p:txBody>
            </p:sp>
            <p:sp>
              <p:nvSpPr>
                <p:cNvPr id="71" name="文本框 70"/>
                <p:cNvSpPr txBox="1"/>
                <p:nvPr/>
              </p:nvSpPr>
              <p:spPr>
                <a:xfrm>
                  <a:off x="6154" y="8095"/>
                  <a:ext cx="586" cy="527"/>
                </a:xfrm>
                <a:prstGeom prst="rect">
                  <a:avLst/>
                </a:prstGeom>
                <a:noFill/>
              </p:spPr>
              <p:txBody>
                <a:bodyPr wrap="square" rtlCol="0">
                  <a:spAutoFit/>
                </a:bodyPr>
                <a:p>
                  <a:endParaRPr lang="en-US" altLang="zh-CN" sz="1600"/>
                </a:p>
              </p:txBody>
            </p:sp>
            <p:sp>
              <p:nvSpPr>
                <p:cNvPr id="72" name="文本框 71"/>
                <p:cNvSpPr txBox="1"/>
                <p:nvPr/>
              </p:nvSpPr>
              <p:spPr>
                <a:xfrm>
                  <a:off x="3884" y="8076"/>
                  <a:ext cx="586" cy="527"/>
                </a:xfrm>
                <a:prstGeom prst="rect">
                  <a:avLst/>
                </a:prstGeom>
                <a:noFill/>
              </p:spPr>
              <p:txBody>
                <a:bodyPr wrap="square" rtlCol="0">
                  <a:spAutoFit/>
                </a:bodyPr>
                <a:p>
                  <a:r>
                    <a:rPr lang="en-US" altLang="zh-CN" sz="1600"/>
                    <a:t>0</a:t>
                  </a:r>
                  <a:endParaRPr lang="en-US" altLang="zh-CN" sz="1600"/>
                </a:p>
              </p:txBody>
            </p:sp>
            <p:sp>
              <p:nvSpPr>
                <p:cNvPr id="74" name="文本框 73"/>
                <p:cNvSpPr txBox="1"/>
                <p:nvPr/>
              </p:nvSpPr>
              <p:spPr>
                <a:xfrm>
                  <a:off x="6484" y="7586"/>
                  <a:ext cx="2058" cy="527"/>
                </a:xfrm>
                <a:prstGeom prst="rect">
                  <a:avLst/>
                </a:prstGeom>
                <a:noFill/>
              </p:spPr>
              <p:txBody>
                <a:bodyPr wrap="square" rtlCol="0">
                  <a:spAutoFit/>
                </a:bodyPr>
                <a:p>
                  <a:pPr algn="ctr"/>
                  <a:r>
                    <a:rPr lang="en-US" altLang="zh-CN" sz="1600"/>
                    <a:t>Stimulation</a:t>
                  </a:r>
                  <a:endParaRPr lang="en-US" altLang="zh-CN" sz="1600"/>
                </a:p>
              </p:txBody>
            </p:sp>
            <p:sp>
              <p:nvSpPr>
                <p:cNvPr id="75" name="文本框 74"/>
                <p:cNvSpPr txBox="1"/>
                <p:nvPr/>
              </p:nvSpPr>
              <p:spPr>
                <a:xfrm>
                  <a:off x="8353" y="8076"/>
                  <a:ext cx="675" cy="527"/>
                </a:xfrm>
                <a:prstGeom prst="rect">
                  <a:avLst/>
                </a:prstGeom>
                <a:noFill/>
              </p:spPr>
              <p:txBody>
                <a:bodyPr wrap="square" rtlCol="0">
                  <a:spAutoFit/>
                </a:bodyPr>
                <a:p>
                  <a:r>
                    <a:rPr lang="en-US" altLang="zh-CN" sz="1600"/>
                    <a:t>5</a:t>
                  </a:r>
                  <a:endParaRPr lang="en-US" altLang="zh-CN" sz="1600"/>
                </a:p>
              </p:txBody>
            </p:sp>
            <p:sp>
              <p:nvSpPr>
                <p:cNvPr id="76" name="文本框 75"/>
                <p:cNvSpPr txBox="1"/>
                <p:nvPr/>
              </p:nvSpPr>
              <p:spPr>
                <a:xfrm>
                  <a:off x="12911" y="8076"/>
                  <a:ext cx="675" cy="527"/>
                </a:xfrm>
                <a:prstGeom prst="rect">
                  <a:avLst/>
                </a:prstGeom>
                <a:noFill/>
              </p:spPr>
              <p:txBody>
                <a:bodyPr wrap="square" rtlCol="0">
                  <a:spAutoFit/>
                </a:bodyPr>
                <a:p>
                  <a:r>
                    <a:rPr lang="en-US" altLang="zh-CN" sz="1600"/>
                    <a:t>15</a:t>
                  </a:r>
                  <a:endParaRPr lang="en-US" altLang="zh-CN" sz="1600"/>
                </a:p>
              </p:txBody>
            </p:sp>
            <p:sp>
              <p:nvSpPr>
                <p:cNvPr id="77" name="文本框 76"/>
                <p:cNvSpPr txBox="1"/>
                <p:nvPr/>
              </p:nvSpPr>
              <p:spPr>
                <a:xfrm>
                  <a:off x="9906" y="7582"/>
                  <a:ext cx="2058" cy="527"/>
                </a:xfrm>
                <a:prstGeom prst="rect">
                  <a:avLst/>
                </a:prstGeom>
                <a:noFill/>
              </p:spPr>
              <p:txBody>
                <a:bodyPr wrap="square" rtlCol="0">
                  <a:spAutoFit/>
                </a:bodyPr>
                <a:p>
                  <a:pPr algn="ctr"/>
                  <a:r>
                    <a:rPr lang="en-US" altLang="zh-CN" sz="1600"/>
                    <a:t>Rest</a:t>
                  </a:r>
                  <a:endParaRPr lang="en-US" altLang="zh-CN" sz="1600"/>
                </a:p>
              </p:txBody>
            </p:sp>
            <p:sp>
              <p:nvSpPr>
                <p:cNvPr id="78" name="文本框 77"/>
                <p:cNvSpPr txBox="1"/>
                <p:nvPr/>
              </p:nvSpPr>
              <p:spPr>
                <a:xfrm>
                  <a:off x="15130" y="7587"/>
                  <a:ext cx="2428" cy="527"/>
                </a:xfrm>
                <a:prstGeom prst="rect">
                  <a:avLst/>
                </a:prstGeom>
                <a:noFill/>
              </p:spPr>
              <p:txBody>
                <a:bodyPr wrap="square" rtlCol="0">
                  <a:spAutoFit/>
                </a:bodyPr>
                <a:p>
                  <a:pPr algn="ctr"/>
                  <a:r>
                    <a:rPr lang="en-US" altLang="zh-CN" sz="1600"/>
                    <a:t>5 repetitions</a:t>
                  </a:r>
                  <a:endParaRPr lang="en-US" altLang="zh-CN" sz="1600"/>
                </a:p>
              </p:txBody>
            </p:sp>
            <p:pic>
              <p:nvPicPr>
                <p:cNvPr id="79" name="图片 78"/>
                <p:cNvPicPr>
                  <a:picLocks noChangeAspect="1"/>
                </p:cNvPicPr>
                <p:nvPr/>
              </p:nvPicPr>
              <p:blipFill>
                <a:blip r:embed="rId1"/>
                <a:stretch>
                  <a:fillRect/>
                </a:stretch>
              </p:blipFill>
              <p:spPr>
                <a:xfrm>
                  <a:off x="8757" y="5835"/>
                  <a:ext cx="4453" cy="1711"/>
                </a:xfrm>
                <a:prstGeom prst="rect">
                  <a:avLst/>
                </a:prstGeom>
              </p:spPr>
            </p:pic>
            <p:sp>
              <p:nvSpPr>
                <p:cNvPr id="80" name="环形箭头 79"/>
                <p:cNvSpPr/>
                <p:nvPr/>
              </p:nvSpPr>
              <p:spPr>
                <a:xfrm>
                  <a:off x="15473" y="5754"/>
                  <a:ext cx="1767" cy="1867"/>
                </a:xfrm>
                <a:prstGeom prst="circularArrow">
                  <a:avLst>
                    <a:gd name="adj1" fmla="val 12500"/>
                    <a:gd name="adj2" fmla="val 1142319"/>
                    <a:gd name="adj3" fmla="val 20457681"/>
                    <a:gd name="adj4" fmla="val 1397098"/>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1" name="文本框 80"/>
                <p:cNvSpPr txBox="1"/>
                <p:nvPr/>
              </p:nvSpPr>
              <p:spPr>
                <a:xfrm>
                  <a:off x="13699" y="6286"/>
                  <a:ext cx="1285" cy="816"/>
                </a:xfrm>
                <a:prstGeom prst="rect">
                  <a:avLst/>
                </a:prstGeom>
                <a:noFill/>
              </p:spPr>
              <p:txBody>
                <a:bodyPr wrap="square" rtlCol="0">
                  <a:spAutoFit/>
                </a:bodyPr>
                <a:p>
                  <a:r>
                    <a:rPr lang="en-US" altLang="zh-CN" sz="2800"/>
                    <a:t>······</a:t>
                  </a:r>
                  <a:endParaRPr lang="zh-CN" altLang="en-US" sz="2800"/>
                </a:p>
              </p:txBody>
            </p:sp>
          </p:grpSp>
        </p:grpSp>
        <p:cxnSp>
          <p:nvCxnSpPr>
            <p:cNvPr id="82" name="直接连接符 81"/>
            <p:cNvCxnSpPr/>
            <p:nvPr/>
          </p:nvCxnSpPr>
          <p:spPr>
            <a:xfrm>
              <a:off x="6372" y="7855"/>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6" name="图片 85"/>
          <p:cNvPicPr>
            <a:picLocks noChangeAspect="1"/>
          </p:cNvPicPr>
          <p:nvPr/>
        </p:nvPicPr>
        <p:blipFill>
          <a:blip r:embed="rId2"/>
          <a:srcRect l="7309" r="6488"/>
          <a:stretch>
            <a:fillRect/>
          </a:stretch>
        </p:blipFill>
        <p:spPr>
          <a:xfrm>
            <a:off x="1643380" y="5086350"/>
            <a:ext cx="1448435" cy="1093470"/>
          </a:xfrm>
          <a:prstGeom prst="rect">
            <a:avLst/>
          </a:prstGeom>
        </p:spPr>
      </p:pic>
      <p:pic>
        <p:nvPicPr>
          <p:cNvPr id="87" name="图片 86"/>
          <p:cNvPicPr>
            <a:picLocks noChangeAspect="1"/>
          </p:cNvPicPr>
          <p:nvPr/>
        </p:nvPicPr>
        <p:blipFill>
          <a:blip r:embed="rId3"/>
          <a:srcRect l="12516" r="13336"/>
          <a:stretch>
            <a:fillRect/>
          </a:stretch>
        </p:blipFill>
        <p:spPr>
          <a:xfrm>
            <a:off x="3134995" y="5081270"/>
            <a:ext cx="1405255" cy="1090930"/>
          </a:xfrm>
          <a:prstGeom prst="rect">
            <a:avLst/>
          </a:prstGeom>
        </p:spPr>
      </p:pic>
      <p:pic>
        <p:nvPicPr>
          <p:cNvPr id="11" name="图片 10"/>
          <p:cNvPicPr>
            <a:picLocks noChangeAspect="1"/>
          </p:cNvPicPr>
          <p:nvPr/>
        </p:nvPicPr>
        <p:blipFill>
          <a:blip r:embed="rId4"/>
          <a:stretch>
            <a:fillRect/>
          </a:stretch>
        </p:blipFill>
        <p:spPr>
          <a:xfrm>
            <a:off x="1643380" y="3265805"/>
            <a:ext cx="1405255" cy="1086485"/>
          </a:xfrm>
          <a:prstGeom prst="rect">
            <a:avLst/>
          </a:prstGeom>
        </p:spPr>
      </p:pic>
      <p:pic>
        <p:nvPicPr>
          <p:cNvPr id="14" name="图片 13"/>
          <p:cNvPicPr>
            <a:picLocks noChangeAspect="1"/>
          </p:cNvPicPr>
          <p:nvPr/>
        </p:nvPicPr>
        <p:blipFill>
          <a:blip r:embed="rId4"/>
          <a:stretch>
            <a:fillRect/>
          </a:stretch>
        </p:blipFill>
        <p:spPr>
          <a:xfrm>
            <a:off x="3113405" y="3264535"/>
            <a:ext cx="1405255" cy="108648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98425"/>
            <a:ext cx="2927985" cy="790575"/>
          </a:xfrm>
        </p:spPr>
        <p:txBody>
          <a:bodyPr>
            <a:normAutofit fontScale="90000"/>
          </a:bodyPr>
          <a:p>
            <a:r>
              <a:rPr lang="zh-CN" altLang="en-US" sz="2000" b="1">
                <a:sym typeface="+mn-ea"/>
              </a:rPr>
              <a:t>范式设计示意图</a:t>
            </a:r>
            <a:br>
              <a:rPr lang="zh-CN" altLang="en-US" b="1"/>
            </a:br>
            <a:endParaRPr lang="zh-CN" altLang="en-US"/>
          </a:p>
        </p:txBody>
      </p:sp>
      <p:grpSp>
        <p:nvGrpSpPr>
          <p:cNvPr id="28" name="组合 27"/>
          <p:cNvGrpSpPr/>
          <p:nvPr/>
        </p:nvGrpSpPr>
        <p:grpSpPr>
          <a:xfrm>
            <a:off x="1562100" y="499745"/>
            <a:ext cx="9068435" cy="2325083"/>
            <a:chOff x="2377" y="1800"/>
            <a:chExt cx="14703" cy="3465"/>
          </a:xfrm>
        </p:grpSpPr>
        <p:sp>
          <p:nvSpPr>
            <p:cNvPr id="4" name="矩形 3"/>
            <p:cNvSpPr/>
            <p:nvPr/>
          </p:nvSpPr>
          <p:spPr>
            <a:xfrm>
              <a:off x="2377" y="1800"/>
              <a:ext cx="14703" cy="3465"/>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708" y="1928"/>
              <a:ext cx="2041" cy="549"/>
            </a:xfrm>
            <a:prstGeom prst="rect">
              <a:avLst/>
            </a:prstGeom>
            <a:noFill/>
          </p:spPr>
          <p:txBody>
            <a:bodyPr wrap="square" rtlCol="0">
              <a:spAutoFit/>
            </a:bodyPr>
            <a:p>
              <a:pPr algn="ctr"/>
              <a:r>
                <a:rPr lang="en-US" altLang="zh-CN"/>
                <a:t>Evaluation</a:t>
              </a:r>
              <a:endParaRPr lang="en-US" altLang="zh-CN"/>
            </a:p>
          </p:txBody>
        </p:sp>
        <p:sp>
          <p:nvSpPr>
            <p:cNvPr id="7" name="文本框 6"/>
            <p:cNvSpPr txBox="1"/>
            <p:nvPr/>
          </p:nvSpPr>
          <p:spPr>
            <a:xfrm>
              <a:off x="2975" y="2768"/>
              <a:ext cx="1471" cy="549"/>
            </a:xfrm>
            <a:prstGeom prst="rect">
              <a:avLst/>
            </a:prstGeom>
            <a:noFill/>
            <a:ln w="28575">
              <a:solidFill>
                <a:schemeClr val="tx1"/>
              </a:solidFill>
            </a:ln>
          </p:spPr>
          <p:txBody>
            <a:bodyPr wrap="square" rtlCol="0">
              <a:spAutoFit/>
            </a:bodyPr>
            <a:p>
              <a:pPr algn="ctr"/>
              <a:r>
                <a:rPr lang="en-US" altLang="zh-CN"/>
                <a:t>Block1</a:t>
              </a:r>
              <a:endParaRPr lang="en-US" altLang="zh-CN"/>
            </a:p>
          </p:txBody>
        </p:sp>
        <p:sp>
          <p:nvSpPr>
            <p:cNvPr id="8" name="文本框 7"/>
            <p:cNvSpPr txBox="1"/>
            <p:nvPr/>
          </p:nvSpPr>
          <p:spPr>
            <a:xfrm>
              <a:off x="6783" y="2786"/>
              <a:ext cx="1471" cy="549"/>
            </a:xfrm>
            <a:prstGeom prst="rect">
              <a:avLst/>
            </a:prstGeom>
            <a:noFill/>
            <a:ln w="28575">
              <a:solidFill>
                <a:schemeClr val="tx1"/>
              </a:solidFill>
            </a:ln>
          </p:spPr>
          <p:txBody>
            <a:bodyPr wrap="square" rtlCol="0">
              <a:spAutoFit/>
            </a:bodyPr>
            <a:p>
              <a:pPr algn="ctr"/>
              <a:r>
                <a:rPr lang="en-US" altLang="zh-CN"/>
                <a:t>Block2</a:t>
              </a:r>
              <a:endParaRPr lang="en-US" altLang="zh-CN"/>
            </a:p>
          </p:txBody>
        </p:sp>
        <p:sp>
          <p:nvSpPr>
            <p:cNvPr id="9" name="文本框 8"/>
            <p:cNvSpPr txBox="1"/>
            <p:nvPr/>
          </p:nvSpPr>
          <p:spPr>
            <a:xfrm>
              <a:off x="13005" y="2768"/>
              <a:ext cx="1471" cy="549"/>
            </a:xfrm>
            <a:prstGeom prst="rect">
              <a:avLst/>
            </a:prstGeom>
            <a:noFill/>
            <a:ln w="28575">
              <a:solidFill>
                <a:schemeClr val="tx1"/>
              </a:solidFill>
            </a:ln>
          </p:spPr>
          <p:txBody>
            <a:bodyPr wrap="square" rtlCol="0">
              <a:spAutoFit/>
            </a:bodyPr>
            <a:p>
              <a:pPr algn="ctr"/>
              <a:r>
                <a:rPr lang="en-US" altLang="zh-CN"/>
                <a:t>Block3</a:t>
              </a:r>
              <a:endParaRPr lang="en-US" altLang="zh-CN"/>
            </a:p>
          </p:txBody>
        </p:sp>
        <p:sp>
          <p:nvSpPr>
            <p:cNvPr id="10" name="左大括号 9"/>
            <p:cNvSpPr/>
            <p:nvPr/>
          </p:nvSpPr>
          <p:spPr>
            <a:xfrm rot="5400000">
              <a:off x="3445" y="3082"/>
              <a:ext cx="530" cy="1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左大括号 11"/>
            <p:cNvSpPr/>
            <p:nvPr/>
          </p:nvSpPr>
          <p:spPr>
            <a:xfrm rot="5400000">
              <a:off x="7253" y="2889"/>
              <a:ext cx="530" cy="204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文本框 12"/>
            <p:cNvSpPr txBox="1"/>
            <p:nvPr/>
          </p:nvSpPr>
          <p:spPr>
            <a:xfrm>
              <a:off x="5366" y="4420"/>
              <a:ext cx="1323" cy="549"/>
            </a:xfrm>
            <a:prstGeom prst="rect">
              <a:avLst/>
            </a:prstGeom>
            <a:noFill/>
            <a:ln w="28575">
              <a:solidFill>
                <a:schemeClr val="tx1"/>
              </a:solidFill>
            </a:ln>
          </p:spPr>
          <p:txBody>
            <a:bodyPr wrap="square" rtlCol="0">
              <a:spAutoFit/>
            </a:bodyPr>
            <a:p>
              <a:pPr algn="ctr"/>
              <a:r>
                <a:rPr lang="en-US" altLang="zh-CN"/>
                <a:t>TrialB</a:t>
              </a:r>
              <a:endParaRPr lang="en-US" altLang="zh-CN"/>
            </a:p>
          </p:txBody>
        </p:sp>
        <p:sp>
          <p:nvSpPr>
            <p:cNvPr id="17" name="文本框 16"/>
            <p:cNvSpPr txBox="1"/>
            <p:nvPr/>
          </p:nvSpPr>
          <p:spPr>
            <a:xfrm>
              <a:off x="3050" y="4384"/>
              <a:ext cx="1323" cy="549"/>
            </a:xfrm>
            <a:prstGeom prst="rect">
              <a:avLst/>
            </a:prstGeom>
            <a:noFill/>
            <a:ln w="28575">
              <a:solidFill>
                <a:schemeClr val="tx1"/>
              </a:solidFill>
            </a:ln>
          </p:spPr>
          <p:txBody>
            <a:bodyPr wrap="square" rtlCol="0">
              <a:spAutoFit/>
            </a:bodyPr>
            <a:p>
              <a:pPr algn="ctr"/>
              <a:r>
                <a:rPr lang="en-US" altLang="zh-CN"/>
                <a:t>TrialA</a:t>
              </a:r>
              <a:endParaRPr lang="en-US" altLang="zh-CN"/>
            </a:p>
          </p:txBody>
        </p:sp>
        <p:sp>
          <p:nvSpPr>
            <p:cNvPr id="18" name="文本框 17"/>
            <p:cNvSpPr txBox="1"/>
            <p:nvPr/>
          </p:nvSpPr>
          <p:spPr>
            <a:xfrm>
              <a:off x="6857" y="4421"/>
              <a:ext cx="1323" cy="549"/>
            </a:xfrm>
            <a:prstGeom prst="rect">
              <a:avLst/>
            </a:prstGeom>
            <a:noFill/>
            <a:ln w="28575">
              <a:solidFill>
                <a:schemeClr val="tx1"/>
              </a:solidFill>
            </a:ln>
          </p:spPr>
          <p:txBody>
            <a:bodyPr wrap="square" rtlCol="0">
              <a:spAutoFit/>
            </a:bodyPr>
            <a:p>
              <a:pPr algn="ctr"/>
              <a:r>
                <a:rPr lang="en-US" altLang="zh-CN"/>
                <a:t>TrialC</a:t>
              </a:r>
              <a:endParaRPr lang="en-US" altLang="zh-CN"/>
            </a:p>
          </p:txBody>
        </p:sp>
        <p:sp>
          <p:nvSpPr>
            <p:cNvPr id="19" name="文本框 18"/>
            <p:cNvSpPr txBox="1"/>
            <p:nvPr/>
          </p:nvSpPr>
          <p:spPr>
            <a:xfrm>
              <a:off x="8399" y="4420"/>
              <a:ext cx="1323" cy="549"/>
            </a:xfrm>
            <a:prstGeom prst="rect">
              <a:avLst/>
            </a:prstGeom>
            <a:noFill/>
            <a:ln w="28575">
              <a:solidFill>
                <a:schemeClr val="tx1"/>
              </a:solidFill>
            </a:ln>
          </p:spPr>
          <p:txBody>
            <a:bodyPr wrap="square" rtlCol="0">
              <a:spAutoFit/>
            </a:bodyPr>
            <a:p>
              <a:pPr algn="ctr"/>
              <a:r>
                <a:rPr lang="en-US" altLang="zh-CN"/>
                <a:t>TrialD</a:t>
              </a:r>
              <a:endParaRPr lang="en-US" altLang="zh-CN"/>
            </a:p>
          </p:txBody>
        </p:sp>
        <p:sp>
          <p:nvSpPr>
            <p:cNvPr id="20" name="文本框 19"/>
            <p:cNvSpPr txBox="1"/>
            <p:nvPr/>
          </p:nvSpPr>
          <p:spPr>
            <a:xfrm>
              <a:off x="10664" y="4403"/>
              <a:ext cx="1323" cy="549"/>
            </a:xfrm>
            <a:prstGeom prst="rect">
              <a:avLst/>
            </a:prstGeom>
            <a:noFill/>
            <a:ln w="28575">
              <a:solidFill>
                <a:schemeClr val="tx1"/>
              </a:solidFill>
            </a:ln>
          </p:spPr>
          <p:txBody>
            <a:bodyPr wrap="square" rtlCol="0">
              <a:spAutoFit/>
            </a:bodyPr>
            <a:p>
              <a:pPr algn="ctr"/>
              <a:r>
                <a:rPr lang="en-US" altLang="zh-CN"/>
                <a:t>TrialE</a:t>
              </a:r>
              <a:endParaRPr lang="en-US" altLang="zh-CN"/>
            </a:p>
          </p:txBody>
        </p:sp>
        <p:sp>
          <p:nvSpPr>
            <p:cNvPr id="23" name="左大括号 22"/>
            <p:cNvSpPr/>
            <p:nvPr/>
          </p:nvSpPr>
          <p:spPr>
            <a:xfrm rot="5400000">
              <a:off x="13474" y="1816"/>
              <a:ext cx="531" cy="427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5" name="文本框 24"/>
            <p:cNvSpPr txBox="1"/>
            <p:nvPr/>
          </p:nvSpPr>
          <p:spPr>
            <a:xfrm>
              <a:off x="12223" y="4403"/>
              <a:ext cx="1323" cy="549"/>
            </a:xfrm>
            <a:prstGeom prst="rect">
              <a:avLst/>
            </a:prstGeom>
            <a:noFill/>
            <a:ln w="28575">
              <a:solidFill>
                <a:schemeClr val="tx1"/>
              </a:solidFill>
            </a:ln>
          </p:spPr>
          <p:txBody>
            <a:bodyPr wrap="square" rtlCol="0">
              <a:spAutoFit/>
            </a:bodyPr>
            <a:p>
              <a:pPr algn="ctr"/>
              <a:r>
                <a:rPr lang="en-US" altLang="zh-CN"/>
                <a:t>TrialF</a:t>
              </a:r>
              <a:endParaRPr lang="en-US" altLang="zh-CN"/>
            </a:p>
          </p:txBody>
        </p:sp>
        <p:sp>
          <p:nvSpPr>
            <p:cNvPr id="26" name="文本框 25"/>
            <p:cNvSpPr txBox="1"/>
            <p:nvPr/>
          </p:nvSpPr>
          <p:spPr>
            <a:xfrm>
              <a:off x="13782" y="4403"/>
              <a:ext cx="1323" cy="549"/>
            </a:xfrm>
            <a:prstGeom prst="rect">
              <a:avLst/>
            </a:prstGeom>
            <a:noFill/>
            <a:ln w="28575">
              <a:solidFill>
                <a:schemeClr val="tx1"/>
              </a:solidFill>
            </a:ln>
          </p:spPr>
          <p:txBody>
            <a:bodyPr wrap="square" rtlCol="0">
              <a:spAutoFit/>
            </a:bodyPr>
            <a:p>
              <a:pPr algn="ctr"/>
              <a:r>
                <a:rPr lang="en-US" altLang="zh-CN"/>
                <a:t>TrialG</a:t>
              </a:r>
              <a:endParaRPr lang="en-US" altLang="zh-CN"/>
            </a:p>
          </p:txBody>
        </p:sp>
        <p:sp>
          <p:nvSpPr>
            <p:cNvPr id="27" name="文本框 26"/>
            <p:cNvSpPr txBox="1"/>
            <p:nvPr/>
          </p:nvSpPr>
          <p:spPr>
            <a:xfrm>
              <a:off x="15341" y="4403"/>
              <a:ext cx="1323" cy="549"/>
            </a:xfrm>
            <a:prstGeom prst="rect">
              <a:avLst/>
            </a:prstGeom>
            <a:noFill/>
            <a:ln w="28575">
              <a:solidFill>
                <a:schemeClr val="tx1"/>
              </a:solidFill>
            </a:ln>
          </p:spPr>
          <p:txBody>
            <a:bodyPr wrap="square" rtlCol="0">
              <a:spAutoFit/>
            </a:bodyPr>
            <a:p>
              <a:pPr algn="ctr"/>
              <a:r>
                <a:rPr lang="en-US" altLang="zh-CN"/>
                <a:t>TrialH</a:t>
              </a:r>
              <a:endParaRPr lang="en-US" altLang="zh-CN"/>
            </a:p>
          </p:txBody>
        </p:sp>
      </p:grpSp>
      <p:sp>
        <p:nvSpPr>
          <p:cNvPr id="32" name="文本框 31"/>
          <p:cNvSpPr txBox="1"/>
          <p:nvPr/>
        </p:nvSpPr>
        <p:spPr>
          <a:xfrm>
            <a:off x="453390" y="3144520"/>
            <a:ext cx="2379980" cy="368300"/>
          </a:xfrm>
          <a:prstGeom prst="rect">
            <a:avLst/>
          </a:prstGeom>
          <a:noFill/>
        </p:spPr>
        <p:txBody>
          <a:bodyPr wrap="square" rtlCol="0">
            <a:spAutoFit/>
          </a:bodyPr>
          <a:p>
            <a:r>
              <a:rPr lang="en-US" altLang="zh-CN"/>
              <a:t>C  Pinch</a:t>
            </a:r>
            <a:endParaRPr lang="en-US" altLang="zh-CN"/>
          </a:p>
        </p:txBody>
      </p:sp>
      <p:sp>
        <p:nvSpPr>
          <p:cNvPr id="33" name="文本框 32"/>
          <p:cNvSpPr txBox="1"/>
          <p:nvPr/>
        </p:nvSpPr>
        <p:spPr>
          <a:xfrm>
            <a:off x="459105" y="5034280"/>
            <a:ext cx="1184275" cy="368300"/>
          </a:xfrm>
          <a:prstGeom prst="rect">
            <a:avLst/>
          </a:prstGeom>
          <a:noFill/>
        </p:spPr>
        <p:txBody>
          <a:bodyPr wrap="square" rtlCol="0">
            <a:spAutoFit/>
          </a:bodyPr>
          <a:p>
            <a:r>
              <a:rPr lang="en-US" altLang="zh-CN"/>
              <a:t>D  Palm</a:t>
            </a:r>
            <a:endParaRPr lang="en-US" altLang="zh-CN"/>
          </a:p>
        </p:txBody>
      </p:sp>
      <p:grpSp>
        <p:nvGrpSpPr>
          <p:cNvPr id="60" name="组合 59"/>
          <p:cNvGrpSpPr/>
          <p:nvPr/>
        </p:nvGrpSpPr>
        <p:grpSpPr>
          <a:xfrm>
            <a:off x="1511300" y="5034280"/>
            <a:ext cx="8847455" cy="1823720"/>
            <a:chOff x="3884" y="5754"/>
            <a:chExt cx="13933" cy="2872"/>
          </a:xfrm>
        </p:grpSpPr>
        <p:grpSp>
          <p:nvGrpSpPr>
            <p:cNvPr id="58" name="组合 57"/>
            <p:cNvGrpSpPr/>
            <p:nvPr/>
          </p:nvGrpSpPr>
          <p:grpSpPr>
            <a:xfrm>
              <a:off x="3884" y="5754"/>
              <a:ext cx="13933" cy="2872"/>
              <a:chOff x="3884" y="5754"/>
              <a:chExt cx="13933" cy="2872"/>
            </a:xfrm>
          </p:grpSpPr>
          <p:cxnSp>
            <p:nvCxnSpPr>
              <p:cNvPr id="38" name="直接连接符 37"/>
              <p:cNvCxnSpPr/>
              <p:nvPr/>
            </p:nvCxnSpPr>
            <p:spPr>
              <a:xfrm>
                <a:off x="4092"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654"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3216"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3884" y="5754"/>
                <a:ext cx="13933" cy="2872"/>
                <a:chOff x="3884" y="5754"/>
                <a:chExt cx="13933" cy="2872"/>
              </a:xfrm>
            </p:grpSpPr>
            <p:pic>
              <p:nvPicPr>
                <p:cNvPr id="34" name="图片 33"/>
                <p:cNvPicPr>
                  <a:picLocks noChangeAspect="1"/>
                </p:cNvPicPr>
                <p:nvPr/>
              </p:nvPicPr>
              <p:blipFill>
                <a:blip r:embed="rId1"/>
                <a:srcRect l="10960" r="12981"/>
                <a:stretch>
                  <a:fillRect/>
                </a:stretch>
              </p:blipFill>
              <p:spPr>
                <a:xfrm>
                  <a:off x="4092" y="5834"/>
                  <a:ext cx="2281" cy="1708"/>
                </a:xfrm>
                <a:prstGeom prst="rect">
                  <a:avLst/>
                </a:prstGeom>
              </p:spPr>
            </p:pic>
            <p:cxnSp>
              <p:nvCxnSpPr>
                <p:cNvPr id="35" name="直接箭头连接符 34"/>
                <p:cNvCxnSpPr/>
                <p:nvPr/>
              </p:nvCxnSpPr>
              <p:spPr>
                <a:xfrm>
                  <a:off x="4092" y="8118"/>
                  <a:ext cx="137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351" y="7582"/>
                  <a:ext cx="2058" cy="531"/>
                </a:xfrm>
                <a:prstGeom prst="rect">
                  <a:avLst/>
                </a:prstGeom>
                <a:noFill/>
              </p:spPr>
              <p:txBody>
                <a:bodyPr wrap="square" rtlCol="0">
                  <a:spAutoFit/>
                </a:bodyPr>
                <a:p>
                  <a:r>
                    <a:rPr lang="en-US" altLang="zh-CN" sz="1600"/>
                    <a:t>Instruction</a:t>
                  </a:r>
                  <a:endParaRPr lang="en-US" altLang="zh-CN" sz="1600"/>
                </a:p>
              </p:txBody>
            </p:sp>
            <p:sp>
              <p:nvSpPr>
                <p:cNvPr id="41" name="文本框 40"/>
                <p:cNvSpPr txBox="1"/>
                <p:nvPr/>
              </p:nvSpPr>
              <p:spPr>
                <a:xfrm>
                  <a:off x="6154" y="8095"/>
                  <a:ext cx="586" cy="531"/>
                </a:xfrm>
                <a:prstGeom prst="rect">
                  <a:avLst/>
                </a:prstGeom>
                <a:noFill/>
              </p:spPr>
              <p:txBody>
                <a:bodyPr wrap="square" rtlCol="0">
                  <a:spAutoFit/>
                </a:bodyPr>
                <a:p>
                  <a:r>
                    <a:rPr lang="en-US" altLang="zh-CN" sz="1600"/>
                    <a:t>5</a:t>
                  </a:r>
                  <a:endParaRPr lang="en-US" altLang="zh-CN" sz="1600"/>
                </a:p>
              </p:txBody>
            </p:sp>
            <p:sp>
              <p:nvSpPr>
                <p:cNvPr id="42" name="文本框 41"/>
                <p:cNvSpPr txBox="1"/>
                <p:nvPr/>
              </p:nvSpPr>
              <p:spPr>
                <a:xfrm>
                  <a:off x="3884" y="8076"/>
                  <a:ext cx="586" cy="531"/>
                </a:xfrm>
                <a:prstGeom prst="rect">
                  <a:avLst/>
                </a:prstGeom>
                <a:noFill/>
              </p:spPr>
              <p:txBody>
                <a:bodyPr wrap="square" rtlCol="0">
                  <a:spAutoFit/>
                </a:bodyPr>
                <a:p>
                  <a:r>
                    <a:rPr lang="en-US" altLang="zh-CN" sz="1600"/>
                    <a:t>0</a:t>
                  </a:r>
                  <a:endParaRPr lang="en-US" altLang="zh-CN" sz="1600"/>
                </a:p>
              </p:txBody>
            </p:sp>
            <p:pic>
              <p:nvPicPr>
                <p:cNvPr id="43" name="图片 42"/>
                <p:cNvPicPr>
                  <a:picLocks noChangeAspect="1"/>
                </p:cNvPicPr>
                <p:nvPr/>
              </p:nvPicPr>
              <p:blipFill>
                <a:blip r:embed="rId2"/>
                <a:srcRect l="2058" r="4079"/>
                <a:stretch>
                  <a:fillRect/>
                </a:stretch>
              </p:blipFill>
              <p:spPr>
                <a:xfrm>
                  <a:off x="6425" y="5835"/>
                  <a:ext cx="2281" cy="1707"/>
                </a:xfrm>
                <a:prstGeom prst="rect">
                  <a:avLst/>
                </a:prstGeom>
              </p:spPr>
            </p:pic>
            <p:sp>
              <p:nvSpPr>
                <p:cNvPr id="44" name="文本框 43"/>
                <p:cNvSpPr txBox="1"/>
                <p:nvPr/>
              </p:nvSpPr>
              <p:spPr>
                <a:xfrm>
                  <a:off x="6484" y="7586"/>
                  <a:ext cx="2058" cy="531"/>
                </a:xfrm>
                <a:prstGeom prst="rect">
                  <a:avLst/>
                </a:prstGeom>
                <a:noFill/>
              </p:spPr>
              <p:txBody>
                <a:bodyPr wrap="square" rtlCol="0">
                  <a:spAutoFit/>
                </a:bodyPr>
                <a:p>
                  <a:pPr algn="ctr"/>
                  <a:r>
                    <a:rPr lang="en-US" altLang="zh-CN" sz="1600"/>
                    <a:t>Stimulation</a:t>
                  </a:r>
                  <a:endParaRPr lang="en-US" altLang="zh-CN" sz="1600"/>
                </a:p>
              </p:txBody>
            </p:sp>
            <p:sp>
              <p:nvSpPr>
                <p:cNvPr id="47" name="文本框 46"/>
                <p:cNvSpPr txBox="1"/>
                <p:nvPr/>
              </p:nvSpPr>
              <p:spPr>
                <a:xfrm>
                  <a:off x="8315" y="8076"/>
                  <a:ext cx="784" cy="531"/>
                </a:xfrm>
                <a:prstGeom prst="rect">
                  <a:avLst/>
                </a:prstGeom>
                <a:noFill/>
              </p:spPr>
              <p:txBody>
                <a:bodyPr wrap="square" rtlCol="0">
                  <a:spAutoFit/>
                </a:bodyPr>
                <a:p>
                  <a:r>
                    <a:rPr lang="en-US" altLang="zh-CN" sz="1600"/>
                    <a:t>10</a:t>
                  </a:r>
                  <a:endParaRPr lang="en-US" altLang="zh-CN" sz="1600"/>
                </a:p>
              </p:txBody>
            </p:sp>
            <p:sp>
              <p:nvSpPr>
                <p:cNvPr id="48" name="文本框 47"/>
                <p:cNvSpPr txBox="1"/>
                <p:nvPr/>
              </p:nvSpPr>
              <p:spPr>
                <a:xfrm>
                  <a:off x="12911" y="8076"/>
                  <a:ext cx="675" cy="531"/>
                </a:xfrm>
                <a:prstGeom prst="rect">
                  <a:avLst/>
                </a:prstGeom>
                <a:noFill/>
              </p:spPr>
              <p:txBody>
                <a:bodyPr wrap="square" rtlCol="0">
                  <a:spAutoFit/>
                </a:bodyPr>
                <a:p>
                  <a:r>
                    <a:rPr lang="en-US" altLang="zh-CN" sz="1600"/>
                    <a:t>20</a:t>
                  </a:r>
                  <a:endParaRPr lang="en-US" altLang="zh-CN" sz="1600"/>
                </a:p>
              </p:txBody>
            </p:sp>
            <p:sp>
              <p:nvSpPr>
                <p:cNvPr id="49" name="文本框 48"/>
                <p:cNvSpPr txBox="1"/>
                <p:nvPr/>
              </p:nvSpPr>
              <p:spPr>
                <a:xfrm>
                  <a:off x="9906" y="7582"/>
                  <a:ext cx="2058" cy="531"/>
                </a:xfrm>
                <a:prstGeom prst="rect">
                  <a:avLst/>
                </a:prstGeom>
                <a:noFill/>
              </p:spPr>
              <p:txBody>
                <a:bodyPr wrap="square" rtlCol="0">
                  <a:spAutoFit/>
                </a:bodyPr>
                <a:p>
                  <a:pPr algn="ctr"/>
                  <a:r>
                    <a:rPr lang="en-US" altLang="zh-CN" sz="1600"/>
                    <a:t>Rest</a:t>
                  </a:r>
                  <a:endParaRPr lang="en-US" altLang="zh-CN" sz="1600"/>
                </a:p>
              </p:txBody>
            </p:sp>
            <p:sp>
              <p:nvSpPr>
                <p:cNvPr id="51" name="文本框 50"/>
                <p:cNvSpPr txBox="1"/>
                <p:nvPr/>
              </p:nvSpPr>
              <p:spPr>
                <a:xfrm>
                  <a:off x="15130" y="7587"/>
                  <a:ext cx="2428" cy="531"/>
                </a:xfrm>
                <a:prstGeom prst="rect">
                  <a:avLst/>
                </a:prstGeom>
                <a:noFill/>
              </p:spPr>
              <p:txBody>
                <a:bodyPr wrap="square" rtlCol="0">
                  <a:spAutoFit/>
                </a:bodyPr>
                <a:p>
                  <a:pPr algn="ctr"/>
                  <a:r>
                    <a:rPr lang="en-US" altLang="zh-CN" sz="1600"/>
                    <a:t>5 repetitions</a:t>
                  </a:r>
                  <a:endParaRPr lang="en-US" altLang="zh-CN" sz="1600"/>
                </a:p>
              </p:txBody>
            </p:sp>
            <p:pic>
              <p:nvPicPr>
                <p:cNvPr id="52" name="图片 51"/>
                <p:cNvPicPr>
                  <a:picLocks noChangeAspect="1"/>
                </p:cNvPicPr>
                <p:nvPr/>
              </p:nvPicPr>
              <p:blipFill>
                <a:blip r:embed="rId3"/>
                <a:stretch>
                  <a:fillRect/>
                </a:stretch>
              </p:blipFill>
              <p:spPr>
                <a:xfrm>
                  <a:off x="8757" y="5835"/>
                  <a:ext cx="4453" cy="1711"/>
                </a:xfrm>
                <a:prstGeom prst="rect">
                  <a:avLst/>
                </a:prstGeom>
              </p:spPr>
            </p:pic>
            <p:sp>
              <p:nvSpPr>
                <p:cNvPr id="55" name="环形箭头 54"/>
                <p:cNvSpPr/>
                <p:nvPr/>
              </p:nvSpPr>
              <p:spPr>
                <a:xfrm>
                  <a:off x="15473" y="5754"/>
                  <a:ext cx="1767" cy="1867"/>
                </a:xfrm>
                <a:prstGeom prst="circularArrow">
                  <a:avLst>
                    <a:gd name="adj1" fmla="val 12500"/>
                    <a:gd name="adj2" fmla="val 1142319"/>
                    <a:gd name="adj3" fmla="val 20457681"/>
                    <a:gd name="adj4" fmla="val 1397098"/>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6" name="文本框 55"/>
                <p:cNvSpPr txBox="1"/>
                <p:nvPr/>
              </p:nvSpPr>
              <p:spPr>
                <a:xfrm>
                  <a:off x="13699" y="6286"/>
                  <a:ext cx="1285" cy="822"/>
                </a:xfrm>
                <a:prstGeom prst="rect">
                  <a:avLst/>
                </a:prstGeom>
                <a:noFill/>
              </p:spPr>
              <p:txBody>
                <a:bodyPr wrap="square" rtlCol="0">
                  <a:spAutoFit/>
                </a:bodyPr>
                <a:p>
                  <a:r>
                    <a:rPr lang="en-US" altLang="zh-CN" sz="2800"/>
                    <a:t>······</a:t>
                  </a:r>
                  <a:endParaRPr lang="zh-CN" altLang="en-US" sz="2800"/>
                </a:p>
              </p:txBody>
            </p:sp>
          </p:grpSp>
        </p:grpSp>
        <p:cxnSp>
          <p:nvCxnSpPr>
            <p:cNvPr id="59" name="直接连接符 58"/>
            <p:cNvCxnSpPr/>
            <p:nvPr/>
          </p:nvCxnSpPr>
          <p:spPr>
            <a:xfrm>
              <a:off x="6372" y="7855"/>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1511300" y="3212465"/>
            <a:ext cx="8846820" cy="1833880"/>
            <a:chOff x="2380" y="4952"/>
            <a:chExt cx="13932" cy="2888"/>
          </a:xfrm>
        </p:grpSpPr>
        <p:grpSp>
          <p:nvGrpSpPr>
            <p:cNvPr id="62" name="组合 61"/>
            <p:cNvGrpSpPr/>
            <p:nvPr/>
          </p:nvGrpSpPr>
          <p:grpSpPr>
            <a:xfrm>
              <a:off x="2380" y="4952"/>
              <a:ext cx="13932" cy="2888"/>
              <a:chOff x="3884" y="5754"/>
              <a:chExt cx="13933" cy="2868"/>
            </a:xfrm>
          </p:grpSpPr>
          <p:grpSp>
            <p:nvGrpSpPr>
              <p:cNvPr id="63" name="组合 62"/>
              <p:cNvGrpSpPr/>
              <p:nvPr/>
            </p:nvGrpSpPr>
            <p:grpSpPr>
              <a:xfrm>
                <a:off x="3884" y="5754"/>
                <a:ext cx="13933" cy="2868"/>
                <a:chOff x="3884" y="5754"/>
                <a:chExt cx="13933" cy="2868"/>
              </a:xfrm>
            </p:grpSpPr>
            <p:cxnSp>
              <p:nvCxnSpPr>
                <p:cNvPr id="64" name="直接连接符 63"/>
                <p:cNvCxnSpPr/>
                <p:nvPr/>
              </p:nvCxnSpPr>
              <p:spPr>
                <a:xfrm>
                  <a:off x="4092"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8654"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3216"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3884" y="5754"/>
                  <a:ext cx="13933" cy="2868"/>
                  <a:chOff x="3884" y="5754"/>
                  <a:chExt cx="13933" cy="2868"/>
                </a:xfrm>
              </p:grpSpPr>
              <p:cxnSp>
                <p:nvCxnSpPr>
                  <p:cNvPr id="69" name="直接箭头连接符 68"/>
                  <p:cNvCxnSpPr/>
                  <p:nvPr/>
                </p:nvCxnSpPr>
                <p:spPr>
                  <a:xfrm>
                    <a:off x="4092" y="8118"/>
                    <a:ext cx="137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4351" y="7582"/>
                    <a:ext cx="2058" cy="527"/>
                  </a:xfrm>
                  <a:prstGeom prst="rect">
                    <a:avLst/>
                  </a:prstGeom>
                  <a:noFill/>
                </p:spPr>
                <p:txBody>
                  <a:bodyPr wrap="square" rtlCol="0">
                    <a:spAutoFit/>
                  </a:bodyPr>
                  <a:p>
                    <a:r>
                      <a:rPr lang="en-US" altLang="zh-CN" sz="1600"/>
                      <a:t>Instruction</a:t>
                    </a:r>
                    <a:endParaRPr lang="en-US" altLang="zh-CN" sz="1600"/>
                  </a:p>
                </p:txBody>
              </p:sp>
              <p:sp>
                <p:nvSpPr>
                  <p:cNvPr id="71" name="文本框 70"/>
                  <p:cNvSpPr txBox="1"/>
                  <p:nvPr/>
                </p:nvSpPr>
                <p:spPr>
                  <a:xfrm>
                    <a:off x="6154" y="8095"/>
                    <a:ext cx="586" cy="527"/>
                  </a:xfrm>
                  <a:prstGeom prst="rect">
                    <a:avLst/>
                  </a:prstGeom>
                  <a:noFill/>
                </p:spPr>
                <p:txBody>
                  <a:bodyPr wrap="square" rtlCol="0">
                    <a:spAutoFit/>
                  </a:bodyPr>
                  <a:p>
                    <a:r>
                      <a:rPr lang="en-US" altLang="zh-CN" sz="1600"/>
                      <a:t>5</a:t>
                    </a:r>
                    <a:endParaRPr lang="en-US" altLang="zh-CN" sz="1600"/>
                  </a:p>
                </p:txBody>
              </p:sp>
              <p:sp>
                <p:nvSpPr>
                  <p:cNvPr id="72" name="文本框 71"/>
                  <p:cNvSpPr txBox="1"/>
                  <p:nvPr/>
                </p:nvSpPr>
                <p:spPr>
                  <a:xfrm>
                    <a:off x="3884" y="8076"/>
                    <a:ext cx="586" cy="527"/>
                  </a:xfrm>
                  <a:prstGeom prst="rect">
                    <a:avLst/>
                  </a:prstGeom>
                  <a:noFill/>
                </p:spPr>
                <p:txBody>
                  <a:bodyPr wrap="square" rtlCol="0">
                    <a:spAutoFit/>
                  </a:bodyPr>
                  <a:p>
                    <a:r>
                      <a:rPr lang="en-US" altLang="zh-CN" sz="1600"/>
                      <a:t>0</a:t>
                    </a:r>
                    <a:endParaRPr lang="en-US" altLang="zh-CN" sz="1600"/>
                  </a:p>
                </p:txBody>
              </p:sp>
              <p:sp>
                <p:nvSpPr>
                  <p:cNvPr id="74" name="文本框 73"/>
                  <p:cNvSpPr txBox="1"/>
                  <p:nvPr/>
                </p:nvSpPr>
                <p:spPr>
                  <a:xfrm>
                    <a:off x="6484" y="7586"/>
                    <a:ext cx="2058" cy="527"/>
                  </a:xfrm>
                  <a:prstGeom prst="rect">
                    <a:avLst/>
                  </a:prstGeom>
                  <a:noFill/>
                </p:spPr>
                <p:txBody>
                  <a:bodyPr wrap="square" rtlCol="0">
                    <a:spAutoFit/>
                  </a:bodyPr>
                  <a:p>
                    <a:pPr algn="ctr"/>
                    <a:r>
                      <a:rPr lang="en-US" altLang="zh-CN" sz="1600"/>
                      <a:t>Stimulation</a:t>
                    </a:r>
                    <a:endParaRPr lang="en-US" altLang="zh-CN" sz="1600"/>
                  </a:p>
                </p:txBody>
              </p:sp>
              <p:sp>
                <p:nvSpPr>
                  <p:cNvPr id="75" name="文本框 74"/>
                  <p:cNvSpPr txBox="1"/>
                  <p:nvPr/>
                </p:nvSpPr>
                <p:spPr>
                  <a:xfrm>
                    <a:off x="8353" y="8076"/>
                    <a:ext cx="675" cy="527"/>
                  </a:xfrm>
                  <a:prstGeom prst="rect">
                    <a:avLst/>
                  </a:prstGeom>
                  <a:noFill/>
                </p:spPr>
                <p:txBody>
                  <a:bodyPr wrap="square" rtlCol="0">
                    <a:spAutoFit/>
                  </a:bodyPr>
                  <a:p>
                    <a:r>
                      <a:rPr lang="en-US" altLang="zh-CN" sz="1600"/>
                      <a:t>10</a:t>
                    </a:r>
                    <a:endParaRPr lang="en-US" altLang="zh-CN" sz="1600"/>
                  </a:p>
                </p:txBody>
              </p:sp>
              <p:sp>
                <p:nvSpPr>
                  <p:cNvPr id="76" name="文本框 75"/>
                  <p:cNvSpPr txBox="1"/>
                  <p:nvPr/>
                </p:nvSpPr>
                <p:spPr>
                  <a:xfrm>
                    <a:off x="12911" y="8076"/>
                    <a:ext cx="675" cy="527"/>
                  </a:xfrm>
                  <a:prstGeom prst="rect">
                    <a:avLst/>
                  </a:prstGeom>
                  <a:noFill/>
                </p:spPr>
                <p:txBody>
                  <a:bodyPr wrap="square" rtlCol="0">
                    <a:spAutoFit/>
                  </a:bodyPr>
                  <a:p>
                    <a:r>
                      <a:rPr lang="en-US" altLang="zh-CN" sz="1600"/>
                      <a:t>20</a:t>
                    </a:r>
                    <a:endParaRPr lang="en-US" altLang="zh-CN" sz="1600"/>
                  </a:p>
                </p:txBody>
              </p:sp>
              <p:sp>
                <p:nvSpPr>
                  <p:cNvPr id="77" name="文本框 76"/>
                  <p:cNvSpPr txBox="1"/>
                  <p:nvPr/>
                </p:nvSpPr>
                <p:spPr>
                  <a:xfrm>
                    <a:off x="9906" y="7582"/>
                    <a:ext cx="2058" cy="527"/>
                  </a:xfrm>
                  <a:prstGeom prst="rect">
                    <a:avLst/>
                  </a:prstGeom>
                  <a:noFill/>
                </p:spPr>
                <p:txBody>
                  <a:bodyPr wrap="square" rtlCol="0">
                    <a:spAutoFit/>
                  </a:bodyPr>
                  <a:p>
                    <a:pPr algn="ctr"/>
                    <a:r>
                      <a:rPr lang="en-US" altLang="zh-CN" sz="1600"/>
                      <a:t>Rest</a:t>
                    </a:r>
                    <a:endParaRPr lang="en-US" altLang="zh-CN" sz="1600"/>
                  </a:p>
                </p:txBody>
              </p:sp>
              <p:sp>
                <p:nvSpPr>
                  <p:cNvPr id="78" name="文本框 77"/>
                  <p:cNvSpPr txBox="1"/>
                  <p:nvPr/>
                </p:nvSpPr>
                <p:spPr>
                  <a:xfrm>
                    <a:off x="15130" y="7587"/>
                    <a:ext cx="2428" cy="527"/>
                  </a:xfrm>
                  <a:prstGeom prst="rect">
                    <a:avLst/>
                  </a:prstGeom>
                  <a:noFill/>
                </p:spPr>
                <p:txBody>
                  <a:bodyPr wrap="square" rtlCol="0">
                    <a:spAutoFit/>
                  </a:bodyPr>
                  <a:p>
                    <a:pPr algn="ctr"/>
                    <a:r>
                      <a:rPr lang="en-US" altLang="zh-CN" sz="1600"/>
                      <a:t>5 repetitions</a:t>
                    </a:r>
                    <a:endParaRPr lang="en-US" altLang="zh-CN" sz="1600"/>
                  </a:p>
                </p:txBody>
              </p:sp>
              <p:pic>
                <p:nvPicPr>
                  <p:cNvPr id="79" name="图片 78"/>
                  <p:cNvPicPr>
                    <a:picLocks noChangeAspect="1"/>
                  </p:cNvPicPr>
                  <p:nvPr/>
                </p:nvPicPr>
                <p:blipFill>
                  <a:blip r:embed="rId3"/>
                  <a:stretch>
                    <a:fillRect/>
                  </a:stretch>
                </p:blipFill>
                <p:spPr>
                  <a:xfrm>
                    <a:off x="8757" y="5835"/>
                    <a:ext cx="4453" cy="1711"/>
                  </a:xfrm>
                  <a:prstGeom prst="rect">
                    <a:avLst/>
                  </a:prstGeom>
                </p:spPr>
              </p:pic>
              <p:sp>
                <p:nvSpPr>
                  <p:cNvPr id="80" name="环形箭头 79"/>
                  <p:cNvSpPr/>
                  <p:nvPr/>
                </p:nvSpPr>
                <p:spPr>
                  <a:xfrm>
                    <a:off x="15473" y="5754"/>
                    <a:ext cx="1767" cy="1867"/>
                  </a:xfrm>
                  <a:prstGeom prst="circularArrow">
                    <a:avLst>
                      <a:gd name="adj1" fmla="val 12500"/>
                      <a:gd name="adj2" fmla="val 1142319"/>
                      <a:gd name="adj3" fmla="val 20457681"/>
                      <a:gd name="adj4" fmla="val 1397098"/>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1" name="文本框 80"/>
                  <p:cNvSpPr txBox="1"/>
                  <p:nvPr/>
                </p:nvSpPr>
                <p:spPr>
                  <a:xfrm>
                    <a:off x="13699" y="6286"/>
                    <a:ext cx="1285" cy="816"/>
                  </a:xfrm>
                  <a:prstGeom prst="rect">
                    <a:avLst/>
                  </a:prstGeom>
                  <a:noFill/>
                </p:spPr>
                <p:txBody>
                  <a:bodyPr wrap="square" rtlCol="0">
                    <a:spAutoFit/>
                  </a:bodyPr>
                  <a:p>
                    <a:r>
                      <a:rPr lang="en-US" altLang="zh-CN" sz="2800"/>
                      <a:t>······</a:t>
                    </a:r>
                    <a:endParaRPr lang="zh-CN" altLang="en-US" sz="2800"/>
                  </a:p>
                </p:txBody>
              </p:sp>
            </p:grpSp>
          </p:grpSp>
          <p:cxnSp>
            <p:nvCxnSpPr>
              <p:cNvPr id="82" name="直接连接符 81"/>
              <p:cNvCxnSpPr/>
              <p:nvPr/>
            </p:nvCxnSpPr>
            <p:spPr>
              <a:xfrm>
                <a:off x="6372" y="7855"/>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3" name="图片 82"/>
            <p:cNvPicPr>
              <a:picLocks noChangeAspect="1"/>
            </p:cNvPicPr>
            <p:nvPr/>
          </p:nvPicPr>
          <p:blipFill>
            <a:blip r:embed="rId4"/>
            <a:srcRect l="9078" r="9058"/>
            <a:stretch>
              <a:fillRect/>
            </a:stretch>
          </p:blipFill>
          <p:spPr>
            <a:xfrm>
              <a:off x="2578" y="5029"/>
              <a:ext cx="2290" cy="1723"/>
            </a:xfrm>
            <a:prstGeom prst="rect">
              <a:avLst/>
            </a:prstGeom>
          </p:spPr>
        </p:pic>
        <p:pic>
          <p:nvPicPr>
            <p:cNvPr id="84" name="图片 83"/>
            <p:cNvPicPr>
              <a:picLocks noChangeAspect="1"/>
            </p:cNvPicPr>
            <p:nvPr/>
          </p:nvPicPr>
          <p:blipFill>
            <a:blip r:embed="rId5"/>
            <a:srcRect l="6946" r="13350"/>
            <a:stretch>
              <a:fillRect/>
            </a:stretch>
          </p:blipFill>
          <p:spPr>
            <a:xfrm>
              <a:off x="4901" y="5029"/>
              <a:ext cx="2321" cy="1707"/>
            </a:xfrm>
            <a:prstGeom prst="rect">
              <a:avLst/>
            </a:prstGeom>
          </p:spPr>
        </p:pic>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98425"/>
            <a:ext cx="2927985" cy="790575"/>
          </a:xfrm>
        </p:spPr>
        <p:txBody>
          <a:bodyPr>
            <a:normAutofit fontScale="90000"/>
          </a:bodyPr>
          <a:p>
            <a:r>
              <a:rPr lang="zh-CN" altLang="en-US" sz="2000" b="1">
                <a:sym typeface="+mn-ea"/>
              </a:rPr>
              <a:t>范式设计示意图</a:t>
            </a:r>
            <a:br>
              <a:rPr lang="zh-CN" altLang="en-US" b="1"/>
            </a:br>
            <a:endParaRPr lang="zh-CN" altLang="en-US"/>
          </a:p>
        </p:txBody>
      </p:sp>
      <p:grpSp>
        <p:nvGrpSpPr>
          <p:cNvPr id="28" name="组合 27"/>
          <p:cNvGrpSpPr/>
          <p:nvPr/>
        </p:nvGrpSpPr>
        <p:grpSpPr>
          <a:xfrm>
            <a:off x="2406650" y="603885"/>
            <a:ext cx="9068435" cy="2325083"/>
            <a:chOff x="2377" y="1800"/>
            <a:chExt cx="14703" cy="3465"/>
          </a:xfrm>
        </p:grpSpPr>
        <p:sp>
          <p:nvSpPr>
            <p:cNvPr id="4" name="矩形 3"/>
            <p:cNvSpPr/>
            <p:nvPr/>
          </p:nvSpPr>
          <p:spPr>
            <a:xfrm>
              <a:off x="2377" y="1800"/>
              <a:ext cx="14703" cy="3465"/>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708" y="1928"/>
              <a:ext cx="2041" cy="549"/>
            </a:xfrm>
            <a:prstGeom prst="rect">
              <a:avLst/>
            </a:prstGeom>
            <a:noFill/>
          </p:spPr>
          <p:txBody>
            <a:bodyPr wrap="square" rtlCol="0">
              <a:spAutoFit/>
            </a:bodyPr>
            <a:p>
              <a:pPr algn="ctr"/>
              <a:r>
                <a:rPr lang="en-US" altLang="zh-CN"/>
                <a:t>Evaluation</a:t>
              </a:r>
              <a:endParaRPr lang="en-US" altLang="zh-CN"/>
            </a:p>
          </p:txBody>
        </p:sp>
        <p:sp>
          <p:nvSpPr>
            <p:cNvPr id="7" name="文本框 6"/>
            <p:cNvSpPr txBox="1"/>
            <p:nvPr/>
          </p:nvSpPr>
          <p:spPr>
            <a:xfrm>
              <a:off x="2975" y="2768"/>
              <a:ext cx="1471" cy="549"/>
            </a:xfrm>
            <a:prstGeom prst="rect">
              <a:avLst/>
            </a:prstGeom>
            <a:noFill/>
            <a:ln w="28575">
              <a:solidFill>
                <a:schemeClr val="tx1"/>
              </a:solidFill>
            </a:ln>
          </p:spPr>
          <p:txBody>
            <a:bodyPr wrap="square" rtlCol="0">
              <a:spAutoFit/>
            </a:bodyPr>
            <a:p>
              <a:pPr algn="ctr"/>
              <a:r>
                <a:rPr lang="en-US" altLang="zh-CN"/>
                <a:t>Block1</a:t>
              </a:r>
              <a:endParaRPr lang="en-US" altLang="zh-CN"/>
            </a:p>
          </p:txBody>
        </p:sp>
        <p:sp>
          <p:nvSpPr>
            <p:cNvPr id="8" name="文本框 7"/>
            <p:cNvSpPr txBox="1"/>
            <p:nvPr/>
          </p:nvSpPr>
          <p:spPr>
            <a:xfrm>
              <a:off x="6783" y="2786"/>
              <a:ext cx="1471" cy="549"/>
            </a:xfrm>
            <a:prstGeom prst="rect">
              <a:avLst/>
            </a:prstGeom>
            <a:noFill/>
            <a:ln w="28575">
              <a:solidFill>
                <a:schemeClr val="tx1"/>
              </a:solidFill>
            </a:ln>
          </p:spPr>
          <p:txBody>
            <a:bodyPr wrap="square" rtlCol="0">
              <a:spAutoFit/>
            </a:bodyPr>
            <a:p>
              <a:pPr algn="ctr"/>
              <a:r>
                <a:rPr lang="en-US" altLang="zh-CN"/>
                <a:t>Block2</a:t>
              </a:r>
              <a:endParaRPr lang="en-US" altLang="zh-CN"/>
            </a:p>
          </p:txBody>
        </p:sp>
        <p:sp>
          <p:nvSpPr>
            <p:cNvPr id="9" name="文本框 8"/>
            <p:cNvSpPr txBox="1"/>
            <p:nvPr/>
          </p:nvSpPr>
          <p:spPr>
            <a:xfrm>
              <a:off x="13005" y="2768"/>
              <a:ext cx="1471" cy="549"/>
            </a:xfrm>
            <a:prstGeom prst="rect">
              <a:avLst/>
            </a:prstGeom>
            <a:noFill/>
            <a:ln w="28575">
              <a:solidFill>
                <a:schemeClr val="tx1"/>
              </a:solidFill>
            </a:ln>
          </p:spPr>
          <p:txBody>
            <a:bodyPr wrap="square" rtlCol="0">
              <a:spAutoFit/>
            </a:bodyPr>
            <a:p>
              <a:pPr algn="ctr"/>
              <a:r>
                <a:rPr lang="en-US" altLang="zh-CN"/>
                <a:t>Block3</a:t>
              </a:r>
              <a:endParaRPr lang="en-US" altLang="zh-CN"/>
            </a:p>
          </p:txBody>
        </p:sp>
        <p:sp>
          <p:nvSpPr>
            <p:cNvPr id="10" name="左大括号 9"/>
            <p:cNvSpPr/>
            <p:nvPr/>
          </p:nvSpPr>
          <p:spPr>
            <a:xfrm rot="5400000">
              <a:off x="3445" y="3082"/>
              <a:ext cx="530" cy="1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左大括号 11"/>
            <p:cNvSpPr/>
            <p:nvPr/>
          </p:nvSpPr>
          <p:spPr>
            <a:xfrm rot="5400000">
              <a:off x="7253" y="2889"/>
              <a:ext cx="530" cy="204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文本框 12"/>
            <p:cNvSpPr txBox="1"/>
            <p:nvPr/>
          </p:nvSpPr>
          <p:spPr>
            <a:xfrm>
              <a:off x="5366" y="4420"/>
              <a:ext cx="1323" cy="549"/>
            </a:xfrm>
            <a:prstGeom prst="rect">
              <a:avLst/>
            </a:prstGeom>
            <a:noFill/>
            <a:ln w="28575">
              <a:solidFill>
                <a:schemeClr val="tx1"/>
              </a:solidFill>
            </a:ln>
          </p:spPr>
          <p:txBody>
            <a:bodyPr wrap="square" rtlCol="0">
              <a:spAutoFit/>
            </a:bodyPr>
            <a:p>
              <a:pPr algn="ctr"/>
              <a:r>
                <a:rPr lang="en-US" altLang="zh-CN"/>
                <a:t>TrialB</a:t>
              </a:r>
              <a:endParaRPr lang="en-US" altLang="zh-CN"/>
            </a:p>
          </p:txBody>
        </p:sp>
        <p:sp>
          <p:nvSpPr>
            <p:cNvPr id="17" name="文本框 16"/>
            <p:cNvSpPr txBox="1"/>
            <p:nvPr/>
          </p:nvSpPr>
          <p:spPr>
            <a:xfrm>
              <a:off x="3050" y="4384"/>
              <a:ext cx="1323" cy="549"/>
            </a:xfrm>
            <a:prstGeom prst="rect">
              <a:avLst/>
            </a:prstGeom>
            <a:noFill/>
            <a:ln w="28575">
              <a:solidFill>
                <a:schemeClr val="tx1"/>
              </a:solidFill>
            </a:ln>
          </p:spPr>
          <p:txBody>
            <a:bodyPr wrap="square" rtlCol="0">
              <a:spAutoFit/>
            </a:bodyPr>
            <a:p>
              <a:pPr algn="ctr"/>
              <a:r>
                <a:rPr lang="en-US" altLang="zh-CN"/>
                <a:t>TrialA</a:t>
              </a:r>
              <a:endParaRPr lang="en-US" altLang="zh-CN"/>
            </a:p>
          </p:txBody>
        </p:sp>
        <p:sp>
          <p:nvSpPr>
            <p:cNvPr id="18" name="文本框 17"/>
            <p:cNvSpPr txBox="1"/>
            <p:nvPr/>
          </p:nvSpPr>
          <p:spPr>
            <a:xfrm>
              <a:off x="6857" y="4421"/>
              <a:ext cx="1323" cy="549"/>
            </a:xfrm>
            <a:prstGeom prst="rect">
              <a:avLst/>
            </a:prstGeom>
            <a:noFill/>
            <a:ln w="28575">
              <a:solidFill>
                <a:schemeClr val="tx1"/>
              </a:solidFill>
            </a:ln>
          </p:spPr>
          <p:txBody>
            <a:bodyPr wrap="square" rtlCol="0">
              <a:spAutoFit/>
            </a:bodyPr>
            <a:p>
              <a:pPr algn="ctr"/>
              <a:r>
                <a:rPr lang="en-US" altLang="zh-CN"/>
                <a:t>TrialC</a:t>
              </a:r>
              <a:endParaRPr lang="en-US" altLang="zh-CN"/>
            </a:p>
          </p:txBody>
        </p:sp>
        <p:sp>
          <p:nvSpPr>
            <p:cNvPr id="19" name="文本框 18"/>
            <p:cNvSpPr txBox="1"/>
            <p:nvPr/>
          </p:nvSpPr>
          <p:spPr>
            <a:xfrm>
              <a:off x="8399" y="4420"/>
              <a:ext cx="1323" cy="549"/>
            </a:xfrm>
            <a:prstGeom prst="rect">
              <a:avLst/>
            </a:prstGeom>
            <a:noFill/>
            <a:ln w="28575">
              <a:solidFill>
                <a:schemeClr val="tx1"/>
              </a:solidFill>
            </a:ln>
          </p:spPr>
          <p:txBody>
            <a:bodyPr wrap="square" rtlCol="0">
              <a:spAutoFit/>
            </a:bodyPr>
            <a:p>
              <a:pPr algn="ctr"/>
              <a:r>
                <a:rPr lang="en-US" altLang="zh-CN"/>
                <a:t>TrialD</a:t>
              </a:r>
              <a:endParaRPr lang="en-US" altLang="zh-CN"/>
            </a:p>
          </p:txBody>
        </p:sp>
        <p:sp>
          <p:nvSpPr>
            <p:cNvPr id="20" name="文本框 19"/>
            <p:cNvSpPr txBox="1"/>
            <p:nvPr/>
          </p:nvSpPr>
          <p:spPr>
            <a:xfrm>
              <a:off x="10664" y="4403"/>
              <a:ext cx="1323" cy="549"/>
            </a:xfrm>
            <a:prstGeom prst="rect">
              <a:avLst/>
            </a:prstGeom>
            <a:noFill/>
            <a:ln w="28575">
              <a:solidFill>
                <a:schemeClr val="tx1"/>
              </a:solidFill>
            </a:ln>
          </p:spPr>
          <p:txBody>
            <a:bodyPr wrap="square" rtlCol="0">
              <a:spAutoFit/>
            </a:bodyPr>
            <a:p>
              <a:pPr algn="ctr"/>
              <a:r>
                <a:rPr lang="en-US" altLang="zh-CN"/>
                <a:t>TrialE</a:t>
              </a:r>
              <a:endParaRPr lang="en-US" altLang="zh-CN"/>
            </a:p>
          </p:txBody>
        </p:sp>
        <p:sp>
          <p:nvSpPr>
            <p:cNvPr id="23" name="左大括号 22"/>
            <p:cNvSpPr/>
            <p:nvPr/>
          </p:nvSpPr>
          <p:spPr>
            <a:xfrm rot="5400000">
              <a:off x="13474" y="1816"/>
              <a:ext cx="531" cy="427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5" name="文本框 24"/>
            <p:cNvSpPr txBox="1"/>
            <p:nvPr/>
          </p:nvSpPr>
          <p:spPr>
            <a:xfrm>
              <a:off x="12223" y="4403"/>
              <a:ext cx="1323" cy="549"/>
            </a:xfrm>
            <a:prstGeom prst="rect">
              <a:avLst/>
            </a:prstGeom>
            <a:noFill/>
            <a:ln w="28575">
              <a:solidFill>
                <a:schemeClr val="tx1"/>
              </a:solidFill>
            </a:ln>
          </p:spPr>
          <p:txBody>
            <a:bodyPr wrap="square" rtlCol="0">
              <a:spAutoFit/>
            </a:bodyPr>
            <a:p>
              <a:pPr algn="ctr"/>
              <a:r>
                <a:rPr lang="en-US" altLang="zh-CN"/>
                <a:t>TrialF</a:t>
              </a:r>
              <a:endParaRPr lang="en-US" altLang="zh-CN"/>
            </a:p>
          </p:txBody>
        </p:sp>
        <p:sp>
          <p:nvSpPr>
            <p:cNvPr id="26" name="文本框 25"/>
            <p:cNvSpPr txBox="1"/>
            <p:nvPr/>
          </p:nvSpPr>
          <p:spPr>
            <a:xfrm>
              <a:off x="13782" y="4403"/>
              <a:ext cx="1323" cy="549"/>
            </a:xfrm>
            <a:prstGeom prst="rect">
              <a:avLst/>
            </a:prstGeom>
            <a:noFill/>
            <a:ln w="28575">
              <a:solidFill>
                <a:schemeClr val="tx1"/>
              </a:solidFill>
            </a:ln>
          </p:spPr>
          <p:txBody>
            <a:bodyPr wrap="square" rtlCol="0">
              <a:spAutoFit/>
            </a:bodyPr>
            <a:p>
              <a:pPr algn="ctr"/>
              <a:r>
                <a:rPr lang="en-US" altLang="zh-CN"/>
                <a:t>TrialG</a:t>
              </a:r>
              <a:endParaRPr lang="en-US" altLang="zh-CN"/>
            </a:p>
          </p:txBody>
        </p:sp>
        <p:sp>
          <p:nvSpPr>
            <p:cNvPr id="27" name="文本框 26"/>
            <p:cNvSpPr txBox="1"/>
            <p:nvPr/>
          </p:nvSpPr>
          <p:spPr>
            <a:xfrm>
              <a:off x="15341" y="4403"/>
              <a:ext cx="1323" cy="549"/>
            </a:xfrm>
            <a:prstGeom prst="rect">
              <a:avLst/>
            </a:prstGeom>
            <a:noFill/>
            <a:ln w="28575">
              <a:solidFill>
                <a:schemeClr val="tx1"/>
              </a:solidFill>
            </a:ln>
          </p:spPr>
          <p:txBody>
            <a:bodyPr wrap="square" rtlCol="0">
              <a:spAutoFit/>
            </a:bodyPr>
            <a:p>
              <a:pPr algn="ctr"/>
              <a:r>
                <a:rPr lang="en-US" altLang="zh-CN"/>
                <a:t>TrialH</a:t>
              </a:r>
              <a:endParaRPr lang="en-US" altLang="zh-CN"/>
            </a:p>
          </p:txBody>
        </p:sp>
      </p:grpSp>
      <p:sp>
        <p:nvSpPr>
          <p:cNvPr id="32" name="文本框 31"/>
          <p:cNvSpPr txBox="1"/>
          <p:nvPr/>
        </p:nvSpPr>
        <p:spPr>
          <a:xfrm>
            <a:off x="177165" y="3199130"/>
            <a:ext cx="2379980" cy="368300"/>
          </a:xfrm>
          <a:prstGeom prst="rect">
            <a:avLst/>
          </a:prstGeom>
          <a:noFill/>
        </p:spPr>
        <p:txBody>
          <a:bodyPr wrap="square" rtlCol="0">
            <a:spAutoFit/>
          </a:bodyPr>
          <a:p>
            <a:r>
              <a:rPr lang="en-US" altLang="zh-CN"/>
              <a:t>E  Play table tennis </a:t>
            </a:r>
            <a:endParaRPr lang="en-US" altLang="zh-CN"/>
          </a:p>
        </p:txBody>
      </p:sp>
      <p:sp>
        <p:nvSpPr>
          <p:cNvPr id="33" name="文本框 32"/>
          <p:cNvSpPr txBox="1"/>
          <p:nvPr/>
        </p:nvSpPr>
        <p:spPr>
          <a:xfrm>
            <a:off x="177165" y="5018405"/>
            <a:ext cx="2379980" cy="368300"/>
          </a:xfrm>
          <a:prstGeom prst="rect">
            <a:avLst/>
          </a:prstGeom>
          <a:noFill/>
        </p:spPr>
        <p:txBody>
          <a:bodyPr wrap="square" rtlCol="0">
            <a:spAutoFit/>
          </a:bodyPr>
          <a:p>
            <a:r>
              <a:rPr lang="en-US" altLang="zh-CN"/>
              <a:t>F  Traffic acciden</a:t>
            </a:r>
            <a:r>
              <a:rPr lang="en-US" altLang="zh-CN"/>
              <a:t>t</a:t>
            </a:r>
            <a:endParaRPr lang="en-US" altLang="zh-CN"/>
          </a:p>
        </p:txBody>
      </p:sp>
      <p:grpSp>
        <p:nvGrpSpPr>
          <p:cNvPr id="60" name="组合 59"/>
          <p:cNvGrpSpPr/>
          <p:nvPr/>
        </p:nvGrpSpPr>
        <p:grpSpPr>
          <a:xfrm>
            <a:off x="2406650" y="5074285"/>
            <a:ext cx="8847455" cy="1823720"/>
            <a:chOff x="3884" y="5754"/>
            <a:chExt cx="13933" cy="2872"/>
          </a:xfrm>
        </p:grpSpPr>
        <p:grpSp>
          <p:nvGrpSpPr>
            <p:cNvPr id="58" name="组合 57"/>
            <p:cNvGrpSpPr/>
            <p:nvPr/>
          </p:nvGrpSpPr>
          <p:grpSpPr>
            <a:xfrm>
              <a:off x="3884" y="5754"/>
              <a:ext cx="13933" cy="2872"/>
              <a:chOff x="3884" y="5754"/>
              <a:chExt cx="13933" cy="2872"/>
            </a:xfrm>
          </p:grpSpPr>
          <p:cxnSp>
            <p:nvCxnSpPr>
              <p:cNvPr id="38" name="直接连接符 37"/>
              <p:cNvCxnSpPr/>
              <p:nvPr/>
            </p:nvCxnSpPr>
            <p:spPr>
              <a:xfrm>
                <a:off x="4092"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654"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3216"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3884" y="5754"/>
                <a:ext cx="13933" cy="2872"/>
                <a:chOff x="3884" y="5754"/>
                <a:chExt cx="13933" cy="2872"/>
              </a:xfrm>
            </p:grpSpPr>
            <p:cxnSp>
              <p:nvCxnSpPr>
                <p:cNvPr id="35" name="直接箭头连接符 34"/>
                <p:cNvCxnSpPr/>
                <p:nvPr/>
              </p:nvCxnSpPr>
              <p:spPr>
                <a:xfrm>
                  <a:off x="4092" y="8118"/>
                  <a:ext cx="137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351" y="7582"/>
                  <a:ext cx="2058" cy="531"/>
                </a:xfrm>
                <a:prstGeom prst="rect">
                  <a:avLst/>
                </a:prstGeom>
                <a:noFill/>
              </p:spPr>
              <p:txBody>
                <a:bodyPr wrap="square" rtlCol="0">
                  <a:spAutoFit/>
                </a:bodyPr>
                <a:p>
                  <a:r>
                    <a:rPr lang="en-US" altLang="zh-CN" sz="1600"/>
                    <a:t>Instruction</a:t>
                  </a:r>
                  <a:endParaRPr lang="en-US" altLang="zh-CN" sz="1600"/>
                </a:p>
              </p:txBody>
            </p:sp>
            <p:sp>
              <p:nvSpPr>
                <p:cNvPr id="41" name="文本框 40"/>
                <p:cNvSpPr txBox="1"/>
                <p:nvPr/>
              </p:nvSpPr>
              <p:spPr>
                <a:xfrm>
                  <a:off x="6154" y="8095"/>
                  <a:ext cx="586" cy="531"/>
                </a:xfrm>
                <a:prstGeom prst="rect">
                  <a:avLst/>
                </a:prstGeom>
                <a:noFill/>
              </p:spPr>
              <p:txBody>
                <a:bodyPr wrap="square" rtlCol="0">
                  <a:spAutoFit/>
                </a:bodyPr>
                <a:p>
                  <a:r>
                    <a:rPr lang="en-US" altLang="zh-CN" sz="1600"/>
                    <a:t>5</a:t>
                  </a:r>
                  <a:endParaRPr lang="en-US" altLang="zh-CN" sz="1600"/>
                </a:p>
              </p:txBody>
            </p:sp>
            <p:sp>
              <p:nvSpPr>
                <p:cNvPr id="42" name="文本框 41"/>
                <p:cNvSpPr txBox="1"/>
                <p:nvPr/>
              </p:nvSpPr>
              <p:spPr>
                <a:xfrm>
                  <a:off x="3884" y="8076"/>
                  <a:ext cx="586" cy="531"/>
                </a:xfrm>
                <a:prstGeom prst="rect">
                  <a:avLst/>
                </a:prstGeom>
                <a:noFill/>
              </p:spPr>
              <p:txBody>
                <a:bodyPr wrap="square" rtlCol="0">
                  <a:spAutoFit/>
                </a:bodyPr>
                <a:p>
                  <a:r>
                    <a:rPr lang="en-US" altLang="zh-CN" sz="1600"/>
                    <a:t>0</a:t>
                  </a:r>
                  <a:endParaRPr lang="en-US" altLang="zh-CN" sz="1600"/>
                </a:p>
              </p:txBody>
            </p:sp>
            <p:sp>
              <p:nvSpPr>
                <p:cNvPr id="44" name="文本框 43"/>
                <p:cNvSpPr txBox="1"/>
                <p:nvPr/>
              </p:nvSpPr>
              <p:spPr>
                <a:xfrm>
                  <a:off x="6484" y="7586"/>
                  <a:ext cx="2058" cy="531"/>
                </a:xfrm>
                <a:prstGeom prst="rect">
                  <a:avLst/>
                </a:prstGeom>
                <a:noFill/>
              </p:spPr>
              <p:txBody>
                <a:bodyPr wrap="square" rtlCol="0">
                  <a:spAutoFit/>
                </a:bodyPr>
                <a:p>
                  <a:pPr algn="ctr"/>
                  <a:r>
                    <a:rPr lang="en-US" altLang="zh-CN" sz="1600"/>
                    <a:t>Stimulation</a:t>
                  </a:r>
                  <a:endParaRPr lang="en-US" altLang="zh-CN" sz="1600"/>
                </a:p>
              </p:txBody>
            </p:sp>
            <p:sp>
              <p:nvSpPr>
                <p:cNvPr id="47" name="文本框 46"/>
                <p:cNvSpPr txBox="1"/>
                <p:nvPr/>
              </p:nvSpPr>
              <p:spPr>
                <a:xfrm>
                  <a:off x="8258" y="8076"/>
                  <a:ext cx="791" cy="531"/>
                </a:xfrm>
                <a:prstGeom prst="rect">
                  <a:avLst/>
                </a:prstGeom>
                <a:noFill/>
              </p:spPr>
              <p:txBody>
                <a:bodyPr wrap="square" rtlCol="0">
                  <a:spAutoFit/>
                </a:bodyPr>
                <a:p>
                  <a:r>
                    <a:rPr lang="en-US" altLang="zh-CN" sz="1600"/>
                    <a:t>10</a:t>
                  </a:r>
                  <a:endParaRPr lang="en-US" altLang="zh-CN" sz="1600"/>
                </a:p>
              </p:txBody>
            </p:sp>
            <p:sp>
              <p:nvSpPr>
                <p:cNvPr id="48" name="文本框 47"/>
                <p:cNvSpPr txBox="1"/>
                <p:nvPr/>
              </p:nvSpPr>
              <p:spPr>
                <a:xfrm>
                  <a:off x="12911" y="8076"/>
                  <a:ext cx="675" cy="531"/>
                </a:xfrm>
                <a:prstGeom prst="rect">
                  <a:avLst/>
                </a:prstGeom>
                <a:noFill/>
              </p:spPr>
              <p:txBody>
                <a:bodyPr wrap="square" rtlCol="0">
                  <a:spAutoFit/>
                </a:bodyPr>
                <a:p>
                  <a:r>
                    <a:rPr lang="en-US" altLang="zh-CN" sz="1600"/>
                    <a:t>20</a:t>
                  </a:r>
                  <a:endParaRPr lang="en-US" altLang="zh-CN" sz="1600"/>
                </a:p>
              </p:txBody>
            </p:sp>
            <p:sp>
              <p:nvSpPr>
                <p:cNvPr id="49" name="文本框 48"/>
                <p:cNvSpPr txBox="1"/>
                <p:nvPr/>
              </p:nvSpPr>
              <p:spPr>
                <a:xfrm>
                  <a:off x="9906" y="7582"/>
                  <a:ext cx="2058" cy="531"/>
                </a:xfrm>
                <a:prstGeom prst="rect">
                  <a:avLst/>
                </a:prstGeom>
                <a:noFill/>
              </p:spPr>
              <p:txBody>
                <a:bodyPr wrap="square" rtlCol="0">
                  <a:spAutoFit/>
                </a:bodyPr>
                <a:p>
                  <a:pPr algn="ctr"/>
                  <a:r>
                    <a:rPr lang="en-US" altLang="zh-CN" sz="1600"/>
                    <a:t>Rest</a:t>
                  </a:r>
                  <a:endParaRPr lang="en-US" altLang="zh-CN" sz="1600"/>
                </a:p>
              </p:txBody>
            </p:sp>
            <p:sp>
              <p:nvSpPr>
                <p:cNvPr id="51" name="文本框 50"/>
                <p:cNvSpPr txBox="1"/>
                <p:nvPr/>
              </p:nvSpPr>
              <p:spPr>
                <a:xfrm>
                  <a:off x="15130" y="7587"/>
                  <a:ext cx="2428" cy="531"/>
                </a:xfrm>
                <a:prstGeom prst="rect">
                  <a:avLst/>
                </a:prstGeom>
                <a:noFill/>
              </p:spPr>
              <p:txBody>
                <a:bodyPr wrap="square" rtlCol="0">
                  <a:spAutoFit/>
                </a:bodyPr>
                <a:p>
                  <a:pPr algn="ctr"/>
                  <a:r>
                    <a:rPr lang="en-US" altLang="zh-CN" sz="1600"/>
                    <a:t>5 repetitions</a:t>
                  </a:r>
                  <a:endParaRPr lang="en-US" altLang="zh-CN" sz="1600"/>
                </a:p>
              </p:txBody>
            </p:sp>
            <p:pic>
              <p:nvPicPr>
                <p:cNvPr id="52" name="图片 51"/>
                <p:cNvPicPr>
                  <a:picLocks noChangeAspect="1"/>
                </p:cNvPicPr>
                <p:nvPr/>
              </p:nvPicPr>
              <p:blipFill>
                <a:blip r:embed="rId1"/>
                <a:stretch>
                  <a:fillRect/>
                </a:stretch>
              </p:blipFill>
              <p:spPr>
                <a:xfrm>
                  <a:off x="8690" y="5835"/>
                  <a:ext cx="4520" cy="1711"/>
                </a:xfrm>
                <a:prstGeom prst="rect">
                  <a:avLst/>
                </a:prstGeom>
              </p:spPr>
            </p:pic>
            <p:sp>
              <p:nvSpPr>
                <p:cNvPr id="55" name="环形箭头 54"/>
                <p:cNvSpPr/>
                <p:nvPr/>
              </p:nvSpPr>
              <p:spPr>
                <a:xfrm>
                  <a:off x="15473" y="5754"/>
                  <a:ext cx="1767" cy="1867"/>
                </a:xfrm>
                <a:prstGeom prst="circularArrow">
                  <a:avLst>
                    <a:gd name="adj1" fmla="val 12500"/>
                    <a:gd name="adj2" fmla="val 1142319"/>
                    <a:gd name="adj3" fmla="val 20457681"/>
                    <a:gd name="adj4" fmla="val 1397098"/>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6" name="文本框 55"/>
                <p:cNvSpPr txBox="1"/>
                <p:nvPr/>
              </p:nvSpPr>
              <p:spPr>
                <a:xfrm>
                  <a:off x="13699" y="6286"/>
                  <a:ext cx="1285" cy="822"/>
                </a:xfrm>
                <a:prstGeom prst="rect">
                  <a:avLst/>
                </a:prstGeom>
                <a:noFill/>
              </p:spPr>
              <p:txBody>
                <a:bodyPr wrap="square" rtlCol="0">
                  <a:spAutoFit/>
                </a:bodyPr>
                <a:p>
                  <a:r>
                    <a:rPr lang="en-US" altLang="zh-CN" sz="2800"/>
                    <a:t>······</a:t>
                  </a:r>
                  <a:endParaRPr lang="zh-CN" altLang="en-US" sz="2800"/>
                </a:p>
              </p:txBody>
            </p:sp>
          </p:grpSp>
        </p:grpSp>
        <p:cxnSp>
          <p:nvCxnSpPr>
            <p:cNvPr id="59" name="直接连接符 58"/>
            <p:cNvCxnSpPr/>
            <p:nvPr/>
          </p:nvCxnSpPr>
          <p:spPr>
            <a:xfrm>
              <a:off x="6372" y="7855"/>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rot="0">
            <a:off x="2406650" y="3225800"/>
            <a:ext cx="8846820" cy="1833880"/>
            <a:chOff x="3884" y="5754"/>
            <a:chExt cx="13933" cy="2868"/>
          </a:xfrm>
        </p:grpSpPr>
        <p:grpSp>
          <p:nvGrpSpPr>
            <p:cNvPr id="63" name="组合 62"/>
            <p:cNvGrpSpPr/>
            <p:nvPr/>
          </p:nvGrpSpPr>
          <p:grpSpPr>
            <a:xfrm>
              <a:off x="3884" y="5754"/>
              <a:ext cx="13933" cy="2868"/>
              <a:chOff x="3884" y="5754"/>
              <a:chExt cx="13933" cy="2868"/>
            </a:xfrm>
          </p:grpSpPr>
          <p:cxnSp>
            <p:nvCxnSpPr>
              <p:cNvPr id="64" name="直接连接符 63"/>
              <p:cNvCxnSpPr/>
              <p:nvPr/>
            </p:nvCxnSpPr>
            <p:spPr>
              <a:xfrm>
                <a:off x="4092"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8654"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3216"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3884" y="5754"/>
                <a:ext cx="13933" cy="2868"/>
                <a:chOff x="3884" y="5754"/>
                <a:chExt cx="13933" cy="2868"/>
              </a:xfrm>
            </p:grpSpPr>
            <p:cxnSp>
              <p:nvCxnSpPr>
                <p:cNvPr id="69" name="直接箭头连接符 68"/>
                <p:cNvCxnSpPr/>
                <p:nvPr/>
              </p:nvCxnSpPr>
              <p:spPr>
                <a:xfrm>
                  <a:off x="4092" y="8118"/>
                  <a:ext cx="137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4351" y="7582"/>
                  <a:ext cx="2058" cy="527"/>
                </a:xfrm>
                <a:prstGeom prst="rect">
                  <a:avLst/>
                </a:prstGeom>
                <a:noFill/>
              </p:spPr>
              <p:txBody>
                <a:bodyPr wrap="square" rtlCol="0">
                  <a:spAutoFit/>
                </a:bodyPr>
                <a:p>
                  <a:r>
                    <a:rPr lang="en-US" altLang="zh-CN" sz="1600"/>
                    <a:t>Instruction</a:t>
                  </a:r>
                  <a:endParaRPr lang="en-US" altLang="zh-CN" sz="1600"/>
                </a:p>
              </p:txBody>
            </p:sp>
            <p:sp>
              <p:nvSpPr>
                <p:cNvPr id="71" name="文本框 70"/>
                <p:cNvSpPr txBox="1"/>
                <p:nvPr/>
              </p:nvSpPr>
              <p:spPr>
                <a:xfrm>
                  <a:off x="6154" y="8095"/>
                  <a:ext cx="586" cy="527"/>
                </a:xfrm>
                <a:prstGeom prst="rect">
                  <a:avLst/>
                </a:prstGeom>
                <a:noFill/>
              </p:spPr>
              <p:txBody>
                <a:bodyPr wrap="square" rtlCol="0">
                  <a:spAutoFit/>
                </a:bodyPr>
                <a:p>
                  <a:r>
                    <a:rPr lang="en-US" altLang="zh-CN" sz="1600"/>
                    <a:t>5</a:t>
                  </a:r>
                  <a:endParaRPr lang="en-US" altLang="zh-CN" sz="1600"/>
                </a:p>
              </p:txBody>
            </p:sp>
            <p:sp>
              <p:nvSpPr>
                <p:cNvPr id="72" name="文本框 71"/>
                <p:cNvSpPr txBox="1"/>
                <p:nvPr/>
              </p:nvSpPr>
              <p:spPr>
                <a:xfrm>
                  <a:off x="3884" y="8076"/>
                  <a:ext cx="586" cy="527"/>
                </a:xfrm>
                <a:prstGeom prst="rect">
                  <a:avLst/>
                </a:prstGeom>
                <a:noFill/>
              </p:spPr>
              <p:txBody>
                <a:bodyPr wrap="square" rtlCol="0">
                  <a:spAutoFit/>
                </a:bodyPr>
                <a:p>
                  <a:r>
                    <a:rPr lang="en-US" altLang="zh-CN" sz="1600"/>
                    <a:t>0</a:t>
                  </a:r>
                  <a:endParaRPr lang="en-US" altLang="zh-CN" sz="1600"/>
                </a:p>
              </p:txBody>
            </p:sp>
            <p:sp>
              <p:nvSpPr>
                <p:cNvPr id="74" name="文本框 73"/>
                <p:cNvSpPr txBox="1"/>
                <p:nvPr/>
              </p:nvSpPr>
              <p:spPr>
                <a:xfrm>
                  <a:off x="6484" y="7586"/>
                  <a:ext cx="2058" cy="527"/>
                </a:xfrm>
                <a:prstGeom prst="rect">
                  <a:avLst/>
                </a:prstGeom>
                <a:noFill/>
              </p:spPr>
              <p:txBody>
                <a:bodyPr wrap="square" rtlCol="0">
                  <a:spAutoFit/>
                </a:bodyPr>
                <a:p>
                  <a:pPr algn="ctr"/>
                  <a:r>
                    <a:rPr lang="en-US" altLang="zh-CN" sz="1600"/>
                    <a:t>Stimulation</a:t>
                  </a:r>
                  <a:endParaRPr lang="en-US" altLang="zh-CN" sz="1600"/>
                </a:p>
              </p:txBody>
            </p:sp>
            <p:sp>
              <p:nvSpPr>
                <p:cNvPr id="75" name="文本框 74"/>
                <p:cNvSpPr txBox="1"/>
                <p:nvPr/>
              </p:nvSpPr>
              <p:spPr>
                <a:xfrm>
                  <a:off x="8339" y="8076"/>
                  <a:ext cx="792" cy="527"/>
                </a:xfrm>
                <a:prstGeom prst="rect">
                  <a:avLst/>
                </a:prstGeom>
                <a:noFill/>
              </p:spPr>
              <p:txBody>
                <a:bodyPr wrap="square" rtlCol="0">
                  <a:spAutoFit/>
                </a:bodyPr>
                <a:p>
                  <a:r>
                    <a:rPr lang="en-US" altLang="zh-CN" sz="1600"/>
                    <a:t>10</a:t>
                  </a:r>
                  <a:endParaRPr lang="en-US" altLang="zh-CN" sz="1600"/>
                </a:p>
              </p:txBody>
            </p:sp>
            <p:sp>
              <p:nvSpPr>
                <p:cNvPr id="76" name="文本框 75"/>
                <p:cNvSpPr txBox="1"/>
                <p:nvPr/>
              </p:nvSpPr>
              <p:spPr>
                <a:xfrm>
                  <a:off x="12911" y="8076"/>
                  <a:ext cx="675" cy="527"/>
                </a:xfrm>
                <a:prstGeom prst="rect">
                  <a:avLst/>
                </a:prstGeom>
                <a:noFill/>
              </p:spPr>
              <p:txBody>
                <a:bodyPr wrap="square" rtlCol="0">
                  <a:spAutoFit/>
                </a:bodyPr>
                <a:p>
                  <a:r>
                    <a:rPr lang="en-US" altLang="zh-CN" sz="1600"/>
                    <a:t>20</a:t>
                  </a:r>
                  <a:endParaRPr lang="en-US" altLang="zh-CN" sz="1600"/>
                </a:p>
              </p:txBody>
            </p:sp>
            <p:sp>
              <p:nvSpPr>
                <p:cNvPr id="77" name="文本框 76"/>
                <p:cNvSpPr txBox="1"/>
                <p:nvPr/>
              </p:nvSpPr>
              <p:spPr>
                <a:xfrm>
                  <a:off x="9906" y="7582"/>
                  <a:ext cx="2058" cy="527"/>
                </a:xfrm>
                <a:prstGeom prst="rect">
                  <a:avLst/>
                </a:prstGeom>
                <a:noFill/>
              </p:spPr>
              <p:txBody>
                <a:bodyPr wrap="square" rtlCol="0">
                  <a:spAutoFit/>
                </a:bodyPr>
                <a:p>
                  <a:pPr algn="ctr"/>
                  <a:r>
                    <a:rPr lang="en-US" altLang="zh-CN" sz="1600"/>
                    <a:t>Rest</a:t>
                  </a:r>
                  <a:endParaRPr lang="en-US" altLang="zh-CN" sz="1600"/>
                </a:p>
              </p:txBody>
            </p:sp>
            <p:sp>
              <p:nvSpPr>
                <p:cNvPr id="78" name="文本框 77"/>
                <p:cNvSpPr txBox="1"/>
                <p:nvPr/>
              </p:nvSpPr>
              <p:spPr>
                <a:xfrm>
                  <a:off x="15130" y="7587"/>
                  <a:ext cx="2428" cy="527"/>
                </a:xfrm>
                <a:prstGeom prst="rect">
                  <a:avLst/>
                </a:prstGeom>
                <a:noFill/>
              </p:spPr>
              <p:txBody>
                <a:bodyPr wrap="square" rtlCol="0">
                  <a:spAutoFit/>
                </a:bodyPr>
                <a:p>
                  <a:pPr algn="ctr"/>
                  <a:r>
                    <a:rPr lang="en-US" altLang="zh-CN" sz="1600"/>
                    <a:t>5 repetitions</a:t>
                  </a:r>
                  <a:endParaRPr lang="en-US" altLang="zh-CN" sz="1600"/>
                </a:p>
              </p:txBody>
            </p:sp>
            <p:pic>
              <p:nvPicPr>
                <p:cNvPr id="79" name="图片 78"/>
                <p:cNvPicPr>
                  <a:picLocks noChangeAspect="1"/>
                </p:cNvPicPr>
                <p:nvPr/>
              </p:nvPicPr>
              <p:blipFill>
                <a:blip r:embed="rId1"/>
                <a:stretch>
                  <a:fillRect/>
                </a:stretch>
              </p:blipFill>
              <p:spPr>
                <a:xfrm>
                  <a:off x="8690" y="5851"/>
                  <a:ext cx="4488" cy="1707"/>
                </a:xfrm>
                <a:prstGeom prst="rect">
                  <a:avLst/>
                </a:prstGeom>
              </p:spPr>
            </p:pic>
            <p:sp>
              <p:nvSpPr>
                <p:cNvPr id="80" name="环形箭头 79"/>
                <p:cNvSpPr/>
                <p:nvPr/>
              </p:nvSpPr>
              <p:spPr>
                <a:xfrm>
                  <a:off x="15473" y="5754"/>
                  <a:ext cx="1767" cy="1867"/>
                </a:xfrm>
                <a:prstGeom prst="circularArrow">
                  <a:avLst>
                    <a:gd name="adj1" fmla="val 12500"/>
                    <a:gd name="adj2" fmla="val 1142319"/>
                    <a:gd name="adj3" fmla="val 20457681"/>
                    <a:gd name="adj4" fmla="val 1397098"/>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1" name="文本框 80"/>
                <p:cNvSpPr txBox="1"/>
                <p:nvPr/>
              </p:nvSpPr>
              <p:spPr>
                <a:xfrm>
                  <a:off x="13699" y="6286"/>
                  <a:ext cx="1285" cy="816"/>
                </a:xfrm>
                <a:prstGeom prst="rect">
                  <a:avLst/>
                </a:prstGeom>
                <a:noFill/>
              </p:spPr>
              <p:txBody>
                <a:bodyPr wrap="square" rtlCol="0">
                  <a:spAutoFit/>
                </a:bodyPr>
                <a:p>
                  <a:r>
                    <a:rPr lang="en-US" altLang="zh-CN" sz="2800"/>
                    <a:t>······</a:t>
                  </a:r>
                  <a:endParaRPr lang="zh-CN" altLang="en-US" sz="2800"/>
                </a:p>
              </p:txBody>
            </p:sp>
          </p:grpSp>
        </p:grpSp>
        <p:cxnSp>
          <p:nvCxnSpPr>
            <p:cNvPr id="82" name="直接连接符 81"/>
            <p:cNvCxnSpPr/>
            <p:nvPr/>
          </p:nvCxnSpPr>
          <p:spPr>
            <a:xfrm>
              <a:off x="6372" y="7855"/>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图片 20" descr="截屏2023-07-07 上午10.29.56"/>
          <p:cNvPicPr>
            <a:picLocks noChangeAspect="1"/>
          </p:cNvPicPr>
          <p:nvPr/>
        </p:nvPicPr>
        <p:blipFill>
          <a:blip r:embed="rId2"/>
          <a:stretch>
            <a:fillRect/>
          </a:stretch>
        </p:blipFill>
        <p:spPr>
          <a:xfrm>
            <a:off x="4022090" y="3292475"/>
            <a:ext cx="1388745" cy="1087120"/>
          </a:xfrm>
          <a:prstGeom prst="rect">
            <a:avLst/>
          </a:prstGeom>
        </p:spPr>
      </p:pic>
      <p:pic>
        <p:nvPicPr>
          <p:cNvPr id="22" name="图片 21"/>
          <p:cNvPicPr>
            <a:picLocks noChangeAspect="1"/>
          </p:cNvPicPr>
          <p:nvPr/>
        </p:nvPicPr>
        <p:blipFill>
          <a:blip r:embed="rId3"/>
          <a:stretch>
            <a:fillRect/>
          </a:stretch>
        </p:blipFill>
        <p:spPr>
          <a:xfrm>
            <a:off x="2533650" y="3288030"/>
            <a:ext cx="1452245" cy="1090930"/>
          </a:xfrm>
          <a:prstGeom prst="rect">
            <a:avLst/>
          </a:prstGeom>
        </p:spPr>
      </p:pic>
      <p:pic>
        <p:nvPicPr>
          <p:cNvPr id="24" name="图片 23"/>
          <p:cNvPicPr>
            <a:picLocks noChangeAspect="1"/>
          </p:cNvPicPr>
          <p:nvPr/>
        </p:nvPicPr>
        <p:blipFill>
          <a:blip r:embed="rId4"/>
          <a:stretch>
            <a:fillRect/>
          </a:stretch>
        </p:blipFill>
        <p:spPr>
          <a:xfrm>
            <a:off x="2533650" y="5125720"/>
            <a:ext cx="1430020" cy="1096010"/>
          </a:xfrm>
          <a:prstGeom prst="rect">
            <a:avLst/>
          </a:prstGeom>
        </p:spPr>
      </p:pic>
      <p:pic>
        <p:nvPicPr>
          <p:cNvPr id="29" name="图片 28"/>
          <p:cNvPicPr>
            <a:picLocks noChangeAspect="1"/>
          </p:cNvPicPr>
          <p:nvPr/>
        </p:nvPicPr>
        <p:blipFill>
          <a:blip r:embed="rId5"/>
          <a:stretch>
            <a:fillRect/>
          </a:stretch>
        </p:blipFill>
        <p:spPr>
          <a:xfrm>
            <a:off x="3996690" y="5130165"/>
            <a:ext cx="1429385" cy="1086485"/>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98425"/>
            <a:ext cx="2927985" cy="790575"/>
          </a:xfrm>
        </p:spPr>
        <p:txBody>
          <a:bodyPr>
            <a:normAutofit fontScale="90000"/>
          </a:bodyPr>
          <a:p>
            <a:r>
              <a:rPr lang="zh-CN" altLang="en-US" sz="2000" b="1">
                <a:sym typeface="+mn-ea"/>
              </a:rPr>
              <a:t>范式设计示意图</a:t>
            </a:r>
            <a:br>
              <a:rPr lang="zh-CN" altLang="en-US" b="1"/>
            </a:br>
            <a:endParaRPr lang="zh-CN" altLang="en-US"/>
          </a:p>
        </p:txBody>
      </p:sp>
      <p:grpSp>
        <p:nvGrpSpPr>
          <p:cNvPr id="28" name="组合 27"/>
          <p:cNvGrpSpPr/>
          <p:nvPr/>
        </p:nvGrpSpPr>
        <p:grpSpPr>
          <a:xfrm>
            <a:off x="2406650" y="591185"/>
            <a:ext cx="9068435" cy="2325083"/>
            <a:chOff x="2377" y="1800"/>
            <a:chExt cx="14703" cy="3465"/>
          </a:xfrm>
        </p:grpSpPr>
        <p:sp>
          <p:nvSpPr>
            <p:cNvPr id="4" name="矩形 3"/>
            <p:cNvSpPr/>
            <p:nvPr/>
          </p:nvSpPr>
          <p:spPr>
            <a:xfrm>
              <a:off x="2377" y="1800"/>
              <a:ext cx="14703" cy="3465"/>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708" y="1928"/>
              <a:ext cx="2041" cy="549"/>
            </a:xfrm>
            <a:prstGeom prst="rect">
              <a:avLst/>
            </a:prstGeom>
            <a:noFill/>
          </p:spPr>
          <p:txBody>
            <a:bodyPr wrap="square" rtlCol="0">
              <a:spAutoFit/>
            </a:bodyPr>
            <a:p>
              <a:pPr algn="ctr"/>
              <a:r>
                <a:rPr lang="en-US" altLang="zh-CN"/>
                <a:t>Evaluation</a:t>
              </a:r>
              <a:endParaRPr lang="en-US" altLang="zh-CN"/>
            </a:p>
          </p:txBody>
        </p:sp>
        <p:sp>
          <p:nvSpPr>
            <p:cNvPr id="7" name="文本框 6"/>
            <p:cNvSpPr txBox="1"/>
            <p:nvPr/>
          </p:nvSpPr>
          <p:spPr>
            <a:xfrm>
              <a:off x="2975" y="2768"/>
              <a:ext cx="1471" cy="549"/>
            </a:xfrm>
            <a:prstGeom prst="rect">
              <a:avLst/>
            </a:prstGeom>
            <a:noFill/>
            <a:ln w="28575">
              <a:solidFill>
                <a:schemeClr val="tx1"/>
              </a:solidFill>
            </a:ln>
          </p:spPr>
          <p:txBody>
            <a:bodyPr wrap="square" rtlCol="0">
              <a:spAutoFit/>
            </a:bodyPr>
            <a:p>
              <a:pPr algn="ctr"/>
              <a:r>
                <a:rPr lang="en-US" altLang="zh-CN"/>
                <a:t>Block1</a:t>
              </a:r>
              <a:endParaRPr lang="en-US" altLang="zh-CN"/>
            </a:p>
          </p:txBody>
        </p:sp>
        <p:sp>
          <p:nvSpPr>
            <p:cNvPr id="8" name="文本框 7"/>
            <p:cNvSpPr txBox="1"/>
            <p:nvPr/>
          </p:nvSpPr>
          <p:spPr>
            <a:xfrm>
              <a:off x="6783" y="2786"/>
              <a:ext cx="1471" cy="549"/>
            </a:xfrm>
            <a:prstGeom prst="rect">
              <a:avLst/>
            </a:prstGeom>
            <a:noFill/>
            <a:ln w="28575">
              <a:solidFill>
                <a:schemeClr val="tx1"/>
              </a:solidFill>
            </a:ln>
          </p:spPr>
          <p:txBody>
            <a:bodyPr wrap="square" rtlCol="0">
              <a:spAutoFit/>
            </a:bodyPr>
            <a:p>
              <a:pPr algn="ctr"/>
              <a:r>
                <a:rPr lang="en-US" altLang="zh-CN"/>
                <a:t>Block2</a:t>
              </a:r>
              <a:endParaRPr lang="en-US" altLang="zh-CN"/>
            </a:p>
          </p:txBody>
        </p:sp>
        <p:sp>
          <p:nvSpPr>
            <p:cNvPr id="9" name="文本框 8"/>
            <p:cNvSpPr txBox="1"/>
            <p:nvPr/>
          </p:nvSpPr>
          <p:spPr>
            <a:xfrm>
              <a:off x="13005" y="2768"/>
              <a:ext cx="1471" cy="549"/>
            </a:xfrm>
            <a:prstGeom prst="rect">
              <a:avLst/>
            </a:prstGeom>
            <a:noFill/>
            <a:ln w="28575">
              <a:solidFill>
                <a:schemeClr val="tx1"/>
              </a:solidFill>
            </a:ln>
          </p:spPr>
          <p:txBody>
            <a:bodyPr wrap="square" rtlCol="0">
              <a:spAutoFit/>
            </a:bodyPr>
            <a:p>
              <a:pPr algn="ctr"/>
              <a:r>
                <a:rPr lang="en-US" altLang="zh-CN"/>
                <a:t>Block3</a:t>
              </a:r>
              <a:endParaRPr lang="en-US" altLang="zh-CN"/>
            </a:p>
          </p:txBody>
        </p:sp>
        <p:sp>
          <p:nvSpPr>
            <p:cNvPr id="10" name="左大括号 9"/>
            <p:cNvSpPr/>
            <p:nvPr/>
          </p:nvSpPr>
          <p:spPr>
            <a:xfrm rot="5400000">
              <a:off x="3445" y="3082"/>
              <a:ext cx="530" cy="1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左大括号 11"/>
            <p:cNvSpPr/>
            <p:nvPr/>
          </p:nvSpPr>
          <p:spPr>
            <a:xfrm rot="5400000">
              <a:off x="7253" y="2889"/>
              <a:ext cx="530" cy="204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文本框 12"/>
            <p:cNvSpPr txBox="1"/>
            <p:nvPr/>
          </p:nvSpPr>
          <p:spPr>
            <a:xfrm>
              <a:off x="5366" y="4420"/>
              <a:ext cx="1323" cy="549"/>
            </a:xfrm>
            <a:prstGeom prst="rect">
              <a:avLst/>
            </a:prstGeom>
            <a:noFill/>
            <a:ln w="28575">
              <a:solidFill>
                <a:schemeClr val="tx1"/>
              </a:solidFill>
            </a:ln>
          </p:spPr>
          <p:txBody>
            <a:bodyPr wrap="square" rtlCol="0">
              <a:spAutoFit/>
            </a:bodyPr>
            <a:p>
              <a:pPr algn="ctr"/>
              <a:r>
                <a:rPr lang="en-US" altLang="zh-CN"/>
                <a:t>TrialB</a:t>
              </a:r>
              <a:endParaRPr lang="en-US" altLang="zh-CN"/>
            </a:p>
          </p:txBody>
        </p:sp>
        <p:sp>
          <p:nvSpPr>
            <p:cNvPr id="17" name="文本框 16"/>
            <p:cNvSpPr txBox="1"/>
            <p:nvPr/>
          </p:nvSpPr>
          <p:spPr>
            <a:xfrm>
              <a:off x="3050" y="4384"/>
              <a:ext cx="1323" cy="549"/>
            </a:xfrm>
            <a:prstGeom prst="rect">
              <a:avLst/>
            </a:prstGeom>
            <a:noFill/>
            <a:ln w="28575">
              <a:solidFill>
                <a:schemeClr val="tx1"/>
              </a:solidFill>
            </a:ln>
          </p:spPr>
          <p:txBody>
            <a:bodyPr wrap="square" rtlCol="0">
              <a:spAutoFit/>
            </a:bodyPr>
            <a:p>
              <a:pPr algn="ctr"/>
              <a:r>
                <a:rPr lang="en-US" altLang="zh-CN"/>
                <a:t>TrialA</a:t>
              </a:r>
              <a:endParaRPr lang="en-US" altLang="zh-CN"/>
            </a:p>
          </p:txBody>
        </p:sp>
        <p:sp>
          <p:nvSpPr>
            <p:cNvPr id="18" name="文本框 17"/>
            <p:cNvSpPr txBox="1"/>
            <p:nvPr/>
          </p:nvSpPr>
          <p:spPr>
            <a:xfrm>
              <a:off x="6857" y="4421"/>
              <a:ext cx="1323" cy="549"/>
            </a:xfrm>
            <a:prstGeom prst="rect">
              <a:avLst/>
            </a:prstGeom>
            <a:noFill/>
            <a:ln w="28575">
              <a:solidFill>
                <a:schemeClr val="tx1"/>
              </a:solidFill>
            </a:ln>
          </p:spPr>
          <p:txBody>
            <a:bodyPr wrap="square" rtlCol="0">
              <a:spAutoFit/>
            </a:bodyPr>
            <a:p>
              <a:pPr algn="ctr"/>
              <a:r>
                <a:rPr lang="en-US" altLang="zh-CN"/>
                <a:t>TrialC</a:t>
              </a:r>
              <a:endParaRPr lang="en-US" altLang="zh-CN"/>
            </a:p>
          </p:txBody>
        </p:sp>
        <p:sp>
          <p:nvSpPr>
            <p:cNvPr id="19" name="文本框 18"/>
            <p:cNvSpPr txBox="1"/>
            <p:nvPr/>
          </p:nvSpPr>
          <p:spPr>
            <a:xfrm>
              <a:off x="8399" y="4420"/>
              <a:ext cx="1323" cy="549"/>
            </a:xfrm>
            <a:prstGeom prst="rect">
              <a:avLst/>
            </a:prstGeom>
            <a:noFill/>
            <a:ln w="28575">
              <a:solidFill>
                <a:schemeClr val="tx1"/>
              </a:solidFill>
            </a:ln>
          </p:spPr>
          <p:txBody>
            <a:bodyPr wrap="square" rtlCol="0">
              <a:spAutoFit/>
            </a:bodyPr>
            <a:p>
              <a:pPr algn="ctr"/>
              <a:r>
                <a:rPr lang="en-US" altLang="zh-CN"/>
                <a:t>TrialD</a:t>
              </a:r>
              <a:endParaRPr lang="en-US" altLang="zh-CN"/>
            </a:p>
          </p:txBody>
        </p:sp>
        <p:sp>
          <p:nvSpPr>
            <p:cNvPr id="20" name="文本框 19"/>
            <p:cNvSpPr txBox="1"/>
            <p:nvPr/>
          </p:nvSpPr>
          <p:spPr>
            <a:xfrm>
              <a:off x="10664" y="4403"/>
              <a:ext cx="1323" cy="549"/>
            </a:xfrm>
            <a:prstGeom prst="rect">
              <a:avLst/>
            </a:prstGeom>
            <a:noFill/>
            <a:ln w="28575">
              <a:solidFill>
                <a:schemeClr val="tx1"/>
              </a:solidFill>
            </a:ln>
          </p:spPr>
          <p:txBody>
            <a:bodyPr wrap="square" rtlCol="0">
              <a:spAutoFit/>
            </a:bodyPr>
            <a:p>
              <a:pPr algn="ctr"/>
              <a:r>
                <a:rPr lang="en-US" altLang="zh-CN"/>
                <a:t>TrialE</a:t>
              </a:r>
              <a:endParaRPr lang="en-US" altLang="zh-CN"/>
            </a:p>
          </p:txBody>
        </p:sp>
        <p:sp>
          <p:nvSpPr>
            <p:cNvPr id="23" name="左大括号 22"/>
            <p:cNvSpPr/>
            <p:nvPr/>
          </p:nvSpPr>
          <p:spPr>
            <a:xfrm rot="5400000">
              <a:off x="13474" y="1816"/>
              <a:ext cx="531" cy="427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5" name="文本框 24"/>
            <p:cNvSpPr txBox="1"/>
            <p:nvPr/>
          </p:nvSpPr>
          <p:spPr>
            <a:xfrm>
              <a:off x="12223" y="4403"/>
              <a:ext cx="1323" cy="549"/>
            </a:xfrm>
            <a:prstGeom prst="rect">
              <a:avLst/>
            </a:prstGeom>
            <a:noFill/>
            <a:ln w="28575">
              <a:solidFill>
                <a:schemeClr val="tx1"/>
              </a:solidFill>
            </a:ln>
          </p:spPr>
          <p:txBody>
            <a:bodyPr wrap="square" rtlCol="0">
              <a:spAutoFit/>
            </a:bodyPr>
            <a:p>
              <a:pPr algn="ctr"/>
              <a:r>
                <a:rPr lang="en-US" altLang="zh-CN"/>
                <a:t>TrialF</a:t>
              </a:r>
              <a:endParaRPr lang="en-US" altLang="zh-CN"/>
            </a:p>
          </p:txBody>
        </p:sp>
        <p:sp>
          <p:nvSpPr>
            <p:cNvPr id="26" name="文本框 25"/>
            <p:cNvSpPr txBox="1"/>
            <p:nvPr/>
          </p:nvSpPr>
          <p:spPr>
            <a:xfrm>
              <a:off x="13782" y="4403"/>
              <a:ext cx="1323" cy="549"/>
            </a:xfrm>
            <a:prstGeom prst="rect">
              <a:avLst/>
            </a:prstGeom>
            <a:noFill/>
            <a:ln w="28575">
              <a:solidFill>
                <a:schemeClr val="tx1"/>
              </a:solidFill>
            </a:ln>
          </p:spPr>
          <p:txBody>
            <a:bodyPr wrap="square" rtlCol="0">
              <a:spAutoFit/>
            </a:bodyPr>
            <a:p>
              <a:pPr algn="ctr"/>
              <a:r>
                <a:rPr lang="en-US" altLang="zh-CN"/>
                <a:t>TrialG</a:t>
              </a:r>
              <a:endParaRPr lang="en-US" altLang="zh-CN"/>
            </a:p>
          </p:txBody>
        </p:sp>
        <p:sp>
          <p:nvSpPr>
            <p:cNvPr id="27" name="文本框 26"/>
            <p:cNvSpPr txBox="1"/>
            <p:nvPr/>
          </p:nvSpPr>
          <p:spPr>
            <a:xfrm>
              <a:off x="15341" y="4403"/>
              <a:ext cx="1323" cy="549"/>
            </a:xfrm>
            <a:prstGeom prst="rect">
              <a:avLst/>
            </a:prstGeom>
            <a:noFill/>
            <a:ln w="28575">
              <a:solidFill>
                <a:schemeClr val="tx1"/>
              </a:solidFill>
            </a:ln>
          </p:spPr>
          <p:txBody>
            <a:bodyPr wrap="square" rtlCol="0">
              <a:spAutoFit/>
            </a:bodyPr>
            <a:p>
              <a:pPr algn="ctr"/>
              <a:r>
                <a:rPr lang="en-US" altLang="zh-CN"/>
                <a:t>TrialH</a:t>
              </a:r>
              <a:endParaRPr lang="en-US" altLang="zh-CN"/>
            </a:p>
          </p:txBody>
        </p:sp>
      </p:grpSp>
      <p:sp>
        <p:nvSpPr>
          <p:cNvPr id="32" name="文本框 31"/>
          <p:cNvSpPr txBox="1"/>
          <p:nvPr/>
        </p:nvSpPr>
        <p:spPr>
          <a:xfrm>
            <a:off x="177165" y="3199130"/>
            <a:ext cx="2379980" cy="368300"/>
          </a:xfrm>
          <a:prstGeom prst="rect">
            <a:avLst/>
          </a:prstGeom>
          <a:noFill/>
        </p:spPr>
        <p:txBody>
          <a:bodyPr wrap="square" rtlCol="0">
            <a:spAutoFit/>
          </a:bodyPr>
          <a:p>
            <a:r>
              <a:rPr lang="en-US" altLang="zh-CN"/>
              <a:t>G  Cut hand</a:t>
            </a:r>
            <a:endParaRPr lang="en-US" altLang="zh-CN"/>
          </a:p>
        </p:txBody>
      </p:sp>
      <p:sp>
        <p:nvSpPr>
          <p:cNvPr id="33" name="文本框 32"/>
          <p:cNvSpPr txBox="1"/>
          <p:nvPr/>
        </p:nvSpPr>
        <p:spPr>
          <a:xfrm>
            <a:off x="177165" y="5018405"/>
            <a:ext cx="2379980" cy="291465"/>
          </a:xfrm>
          <a:prstGeom prst="rect">
            <a:avLst/>
          </a:prstGeom>
          <a:noFill/>
        </p:spPr>
        <p:txBody>
          <a:bodyPr wrap="square" rtlCol="0">
            <a:spAutoFit/>
          </a:bodyPr>
          <a:p>
            <a:r>
              <a:rPr lang="en-US" altLang="zh-CN"/>
              <a:t>H  Open door</a:t>
            </a:r>
            <a:endParaRPr lang="zh-CN" altLang="en-US"/>
          </a:p>
        </p:txBody>
      </p:sp>
      <p:grpSp>
        <p:nvGrpSpPr>
          <p:cNvPr id="60" name="组合 59"/>
          <p:cNvGrpSpPr/>
          <p:nvPr/>
        </p:nvGrpSpPr>
        <p:grpSpPr>
          <a:xfrm>
            <a:off x="2406650" y="5048885"/>
            <a:ext cx="8847455" cy="1823720"/>
            <a:chOff x="3884" y="5754"/>
            <a:chExt cx="13933" cy="2872"/>
          </a:xfrm>
        </p:grpSpPr>
        <p:grpSp>
          <p:nvGrpSpPr>
            <p:cNvPr id="58" name="组合 57"/>
            <p:cNvGrpSpPr/>
            <p:nvPr/>
          </p:nvGrpSpPr>
          <p:grpSpPr>
            <a:xfrm>
              <a:off x="3884" y="5754"/>
              <a:ext cx="13933" cy="2872"/>
              <a:chOff x="3884" y="5754"/>
              <a:chExt cx="13933" cy="2872"/>
            </a:xfrm>
          </p:grpSpPr>
          <p:cxnSp>
            <p:nvCxnSpPr>
              <p:cNvPr id="38" name="直接连接符 37"/>
              <p:cNvCxnSpPr/>
              <p:nvPr/>
            </p:nvCxnSpPr>
            <p:spPr>
              <a:xfrm>
                <a:off x="4092"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654"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3216"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3884" y="5754"/>
                <a:ext cx="13933" cy="2872"/>
                <a:chOff x="3884" y="5754"/>
                <a:chExt cx="13933" cy="2872"/>
              </a:xfrm>
            </p:grpSpPr>
            <p:cxnSp>
              <p:nvCxnSpPr>
                <p:cNvPr id="35" name="直接箭头连接符 34"/>
                <p:cNvCxnSpPr/>
                <p:nvPr/>
              </p:nvCxnSpPr>
              <p:spPr>
                <a:xfrm>
                  <a:off x="4092" y="8118"/>
                  <a:ext cx="137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351" y="7582"/>
                  <a:ext cx="2058" cy="531"/>
                </a:xfrm>
                <a:prstGeom prst="rect">
                  <a:avLst/>
                </a:prstGeom>
                <a:noFill/>
              </p:spPr>
              <p:txBody>
                <a:bodyPr wrap="square" rtlCol="0">
                  <a:spAutoFit/>
                </a:bodyPr>
                <a:p>
                  <a:r>
                    <a:rPr lang="en-US" altLang="zh-CN" sz="1600"/>
                    <a:t>Instruction</a:t>
                  </a:r>
                  <a:endParaRPr lang="en-US" altLang="zh-CN" sz="1600"/>
                </a:p>
              </p:txBody>
            </p:sp>
            <p:sp>
              <p:nvSpPr>
                <p:cNvPr id="41" name="文本框 40"/>
                <p:cNvSpPr txBox="1"/>
                <p:nvPr/>
              </p:nvSpPr>
              <p:spPr>
                <a:xfrm>
                  <a:off x="6154" y="8095"/>
                  <a:ext cx="586" cy="531"/>
                </a:xfrm>
                <a:prstGeom prst="rect">
                  <a:avLst/>
                </a:prstGeom>
                <a:noFill/>
              </p:spPr>
              <p:txBody>
                <a:bodyPr wrap="square" rtlCol="0">
                  <a:spAutoFit/>
                </a:bodyPr>
                <a:p>
                  <a:r>
                    <a:rPr lang="en-US" altLang="zh-CN" sz="1600"/>
                    <a:t>5</a:t>
                  </a:r>
                  <a:endParaRPr lang="en-US" altLang="zh-CN" sz="1600"/>
                </a:p>
              </p:txBody>
            </p:sp>
            <p:sp>
              <p:nvSpPr>
                <p:cNvPr id="42" name="文本框 41"/>
                <p:cNvSpPr txBox="1"/>
                <p:nvPr/>
              </p:nvSpPr>
              <p:spPr>
                <a:xfrm>
                  <a:off x="3884" y="8076"/>
                  <a:ext cx="586" cy="531"/>
                </a:xfrm>
                <a:prstGeom prst="rect">
                  <a:avLst/>
                </a:prstGeom>
                <a:noFill/>
              </p:spPr>
              <p:txBody>
                <a:bodyPr wrap="square" rtlCol="0">
                  <a:spAutoFit/>
                </a:bodyPr>
                <a:p>
                  <a:r>
                    <a:rPr lang="en-US" altLang="zh-CN" sz="1600"/>
                    <a:t>0</a:t>
                  </a:r>
                  <a:endParaRPr lang="en-US" altLang="zh-CN" sz="1600"/>
                </a:p>
              </p:txBody>
            </p:sp>
            <p:sp>
              <p:nvSpPr>
                <p:cNvPr id="44" name="文本框 43"/>
                <p:cNvSpPr txBox="1"/>
                <p:nvPr/>
              </p:nvSpPr>
              <p:spPr>
                <a:xfrm>
                  <a:off x="6484" y="7586"/>
                  <a:ext cx="2058" cy="531"/>
                </a:xfrm>
                <a:prstGeom prst="rect">
                  <a:avLst/>
                </a:prstGeom>
                <a:noFill/>
              </p:spPr>
              <p:txBody>
                <a:bodyPr wrap="square" rtlCol="0">
                  <a:spAutoFit/>
                </a:bodyPr>
                <a:p>
                  <a:pPr algn="ctr"/>
                  <a:r>
                    <a:rPr lang="en-US" altLang="zh-CN" sz="1600"/>
                    <a:t>Stimulation</a:t>
                  </a:r>
                  <a:endParaRPr lang="en-US" altLang="zh-CN" sz="1600"/>
                </a:p>
              </p:txBody>
            </p:sp>
            <p:sp>
              <p:nvSpPr>
                <p:cNvPr id="47" name="文本框 46"/>
                <p:cNvSpPr txBox="1"/>
                <p:nvPr/>
              </p:nvSpPr>
              <p:spPr>
                <a:xfrm>
                  <a:off x="8353" y="8076"/>
                  <a:ext cx="675" cy="531"/>
                </a:xfrm>
                <a:prstGeom prst="rect">
                  <a:avLst/>
                </a:prstGeom>
                <a:noFill/>
              </p:spPr>
              <p:txBody>
                <a:bodyPr wrap="square" rtlCol="0">
                  <a:spAutoFit/>
                </a:bodyPr>
                <a:p>
                  <a:r>
                    <a:rPr lang="en-US" altLang="zh-CN" sz="1600"/>
                    <a:t>10</a:t>
                  </a:r>
                  <a:endParaRPr lang="en-US" altLang="zh-CN" sz="1600"/>
                </a:p>
              </p:txBody>
            </p:sp>
            <p:sp>
              <p:nvSpPr>
                <p:cNvPr id="48" name="文本框 47"/>
                <p:cNvSpPr txBox="1"/>
                <p:nvPr/>
              </p:nvSpPr>
              <p:spPr>
                <a:xfrm>
                  <a:off x="12911" y="8076"/>
                  <a:ext cx="675" cy="531"/>
                </a:xfrm>
                <a:prstGeom prst="rect">
                  <a:avLst/>
                </a:prstGeom>
                <a:noFill/>
              </p:spPr>
              <p:txBody>
                <a:bodyPr wrap="square" rtlCol="0">
                  <a:spAutoFit/>
                </a:bodyPr>
                <a:p>
                  <a:r>
                    <a:rPr lang="en-US" altLang="zh-CN" sz="1600"/>
                    <a:t>20</a:t>
                  </a:r>
                  <a:endParaRPr lang="en-US" altLang="zh-CN" sz="1600"/>
                </a:p>
              </p:txBody>
            </p:sp>
            <p:sp>
              <p:nvSpPr>
                <p:cNvPr id="49" name="文本框 48"/>
                <p:cNvSpPr txBox="1"/>
                <p:nvPr/>
              </p:nvSpPr>
              <p:spPr>
                <a:xfrm>
                  <a:off x="9906" y="7582"/>
                  <a:ext cx="2058" cy="531"/>
                </a:xfrm>
                <a:prstGeom prst="rect">
                  <a:avLst/>
                </a:prstGeom>
                <a:noFill/>
              </p:spPr>
              <p:txBody>
                <a:bodyPr wrap="square" rtlCol="0">
                  <a:spAutoFit/>
                </a:bodyPr>
                <a:p>
                  <a:pPr algn="ctr"/>
                  <a:r>
                    <a:rPr lang="en-US" altLang="zh-CN" sz="1600"/>
                    <a:t>Rest</a:t>
                  </a:r>
                  <a:endParaRPr lang="en-US" altLang="zh-CN" sz="1600"/>
                </a:p>
              </p:txBody>
            </p:sp>
            <p:sp>
              <p:nvSpPr>
                <p:cNvPr id="51" name="文本框 50"/>
                <p:cNvSpPr txBox="1"/>
                <p:nvPr/>
              </p:nvSpPr>
              <p:spPr>
                <a:xfrm>
                  <a:off x="15130" y="7587"/>
                  <a:ext cx="2428" cy="531"/>
                </a:xfrm>
                <a:prstGeom prst="rect">
                  <a:avLst/>
                </a:prstGeom>
                <a:noFill/>
              </p:spPr>
              <p:txBody>
                <a:bodyPr wrap="square" rtlCol="0">
                  <a:spAutoFit/>
                </a:bodyPr>
                <a:p>
                  <a:pPr algn="ctr"/>
                  <a:r>
                    <a:rPr lang="en-US" altLang="zh-CN" sz="1600"/>
                    <a:t>5 repetitions</a:t>
                  </a:r>
                  <a:endParaRPr lang="en-US" altLang="zh-CN" sz="1600"/>
                </a:p>
              </p:txBody>
            </p:sp>
            <p:pic>
              <p:nvPicPr>
                <p:cNvPr id="52" name="图片 51"/>
                <p:cNvPicPr>
                  <a:picLocks noChangeAspect="1"/>
                </p:cNvPicPr>
                <p:nvPr/>
              </p:nvPicPr>
              <p:blipFill>
                <a:blip r:embed="rId1"/>
                <a:stretch>
                  <a:fillRect/>
                </a:stretch>
              </p:blipFill>
              <p:spPr>
                <a:xfrm>
                  <a:off x="8690" y="5835"/>
                  <a:ext cx="4520" cy="1711"/>
                </a:xfrm>
                <a:prstGeom prst="rect">
                  <a:avLst/>
                </a:prstGeom>
              </p:spPr>
            </p:pic>
            <p:sp>
              <p:nvSpPr>
                <p:cNvPr id="55" name="环形箭头 54"/>
                <p:cNvSpPr/>
                <p:nvPr/>
              </p:nvSpPr>
              <p:spPr>
                <a:xfrm>
                  <a:off x="15473" y="5754"/>
                  <a:ext cx="1767" cy="1867"/>
                </a:xfrm>
                <a:prstGeom prst="circularArrow">
                  <a:avLst>
                    <a:gd name="adj1" fmla="val 12500"/>
                    <a:gd name="adj2" fmla="val 1142319"/>
                    <a:gd name="adj3" fmla="val 20457681"/>
                    <a:gd name="adj4" fmla="val 1397098"/>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6" name="文本框 55"/>
                <p:cNvSpPr txBox="1"/>
                <p:nvPr/>
              </p:nvSpPr>
              <p:spPr>
                <a:xfrm>
                  <a:off x="13699" y="6286"/>
                  <a:ext cx="1285" cy="822"/>
                </a:xfrm>
                <a:prstGeom prst="rect">
                  <a:avLst/>
                </a:prstGeom>
                <a:noFill/>
              </p:spPr>
              <p:txBody>
                <a:bodyPr wrap="square" rtlCol="0">
                  <a:spAutoFit/>
                </a:bodyPr>
                <a:p>
                  <a:r>
                    <a:rPr lang="en-US" altLang="zh-CN" sz="2800"/>
                    <a:t>······</a:t>
                  </a:r>
                  <a:endParaRPr lang="zh-CN" altLang="en-US" sz="2800"/>
                </a:p>
              </p:txBody>
            </p:sp>
          </p:grpSp>
        </p:grpSp>
        <p:cxnSp>
          <p:nvCxnSpPr>
            <p:cNvPr id="59" name="直接连接符 58"/>
            <p:cNvCxnSpPr/>
            <p:nvPr/>
          </p:nvCxnSpPr>
          <p:spPr>
            <a:xfrm>
              <a:off x="6372" y="7855"/>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rot="0">
            <a:off x="2406650" y="3225800"/>
            <a:ext cx="8846820" cy="1833880"/>
            <a:chOff x="3884" y="5754"/>
            <a:chExt cx="13933" cy="2868"/>
          </a:xfrm>
        </p:grpSpPr>
        <p:grpSp>
          <p:nvGrpSpPr>
            <p:cNvPr id="63" name="组合 62"/>
            <p:cNvGrpSpPr/>
            <p:nvPr/>
          </p:nvGrpSpPr>
          <p:grpSpPr>
            <a:xfrm>
              <a:off x="3884" y="5754"/>
              <a:ext cx="13933" cy="2868"/>
              <a:chOff x="3884" y="5754"/>
              <a:chExt cx="13933" cy="2868"/>
            </a:xfrm>
          </p:grpSpPr>
          <p:cxnSp>
            <p:nvCxnSpPr>
              <p:cNvPr id="64" name="直接连接符 63"/>
              <p:cNvCxnSpPr/>
              <p:nvPr/>
            </p:nvCxnSpPr>
            <p:spPr>
              <a:xfrm>
                <a:off x="4092"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8654"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3216" y="7854"/>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3884" y="5754"/>
                <a:ext cx="13933" cy="2868"/>
                <a:chOff x="3884" y="5754"/>
                <a:chExt cx="13933" cy="2868"/>
              </a:xfrm>
            </p:grpSpPr>
            <p:cxnSp>
              <p:nvCxnSpPr>
                <p:cNvPr id="69" name="直接箭头连接符 68"/>
                <p:cNvCxnSpPr/>
                <p:nvPr/>
              </p:nvCxnSpPr>
              <p:spPr>
                <a:xfrm>
                  <a:off x="4092" y="8118"/>
                  <a:ext cx="137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4351" y="7582"/>
                  <a:ext cx="2058" cy="527"/>
                </a:xfrm>
                <a:prstGeom prst="rect">
                  <a:avLst/>
                </a:prstGeom>
                <a:noFill/>
              </p:spPr>
              <p:txBody>
                <a:bodyPr wrap="square" rtlCol="0">
                  <a:spAutoFit/>
                </a:bodyPr>
                <a:p>
                  <a:r>
                    <a:rPr lang="en-US" altLang="zh-CN" sz="1600"/>
                    <a:t>Instruction</a:t>
                  </a:r>
                  <a:endParaRPr lang="en-US" altLang="zh-CN" sz="1600"/>
                </a:p>
              </p:txBody>
            </p:sp>
            <p:sp>
              <p:nvSpPr>
                <p:cNvPr id="71" name="文本框 70"/>
                <p:cNvSpPr txBox="1"/>
                <p:nvPr/>
              </p:nvSpPr>
              <p:spPr>
                <a:xfrm>
                  <a:off x="6154" y="8095"/>
                  <a:ext cx="586" cy="527"/>
                </a:xfrm>
                <a:prstGeom prst="rect">
                  <a:avLst/>
                </a:prstGeom>
                <a:noFill/>
              </p:spPr>
              <p:txBody>
                <a:bodyPr wrap="square" rtlCol="0">
                  <a:spAutoFit/>
                </a:bodyPr>
                <a:p>
                  <a:r>
                    <a:rPr lang="en-US" altLang="zh-CN" sz="1600"/>
                    <a:t>5</a:t>
                  </a:r>
                  <a:endParaRPr lang="en-US" altLang="zh-CN" sz="1600"/>
                </a:p>
              </p:txBody>
            </p:sp>
            <p:sp>
              <p:nvSpPr>
                <p:cNvPr id="72" name="文本框 71"/>
                <p:cNvSpPr txBox="1"/>
                <p:nvPr/>
              </p:nvSpPr>
              <p:spPr>
                <a:xfrm>
                  <a:off x="3884" y="8076"/>
                  <a:ext cx="586" cy="527"/>
                </a:xfrm>
                <a:prstGeom prst="rect">
                  <a:avLst/>
                </a:prstGeom>
                <a:noFill/>
              </p:spPr>
              <p:txBody>
                <a:bodyPr wrap="square" rtlCol="0">
                  <a:spAutoFit/>
                </a:bodyPr>
                <a:p>
                  <a:r>
                    <a:rPr lang="en-US" altLang="zh-CN" sz="1600"/>
                    <a:t>0</a:t>
                  </a:r>
                  <a:endParaRPr lang="en-US" altLang="zh-CN" sz="1600"/>
                </a:p>
              </p:txBody>
            </p:sp>
            <p:sp>
              <p:nvSpPr>
                <p:cNvPr id="74" name="文本框 73"/>
                <p:cNvSpPr txBox="1"/>
                <p:nvPr/>
              </p:nvSpPr>
              <p:spPr>
                <a:xfrm>
                  <a:off x="6484" y="7586"/>
                  <a:ext cx="2058" cy="527"/>
                </a:xfrm>
                <a:prstGeom prst="rect">
                  <a:avLst/>
                </a:prstGeom>
                <a:noFill/>
              </p:spPr>
              <p:txBody>
                <a:bodyPr wrap="square" rtlCol="0">
                  <a:spAutoFit/>
                </a:bodyPr>
                <a:p>
                  <a:pPr algn="ctr"/>
                  <a:r>
                    <a:rPr lang="en-US" altLang="zh-CN" sz="1600"/>
                    <a:t>Stimulation</a:t>
                  </a:r>
                  <a:endParaRPr lang="en-US" altLang="zh-CN" sz="1600"/>
                </a:p>
              </p:txBody>
            </p:sp>
            <p:sp>
              <p:nvSpPr>
                <p:cNvPr id="75" name="文本框 74"/>
                <p:cNvSpPr txBox="1"/>
                <p:nvPr/>
              </p:nvSpPr>
              <p:spPr>
                <a:xfrm>
                  <a:off x="8257" y="8076"/>
                  <a:ext cx="794" cy="527"/>
                </a:xfrm>
                <a:prstGeom prst="rect">
                  <a:avLst/>
                </a:prstGeom>
                <a:noFill/>
              </p:spPr>
              <p:txBody>
                <a:bodyPr wrap="square" rtlCol="0">
                  <a:spAutoFit/>
                </a:bodyPr>
                <a:p>
                  <a:r>
                    <a:rPr lang="en-US" altLang="zh-CN" sz="1600"/>
                    <a:t>10</a:t>
                  </a:r>
                  <a:endParaRPr lang="en-US" altLang="zh-CN" sz="1600"/>
                </a:p>
              </p:txBody>
            </p:sp>
            <p:sp>
              <p:nvSpPr>
                <p:cNvPr id="76" name="文本框 75"/>
                <p:cNvSpPr txBox="1"/>
                <p:nvPr/>
              </p:nvSpPr>
              <p:spPr>
                <a:xfrm>
                  <a:off x="12911" y="8076"/>
                  <a:ext cx="675" cy="527"/>
                </a:xfrm>
                <a:prstGeom prst="rect">
                  <a:avLst/>
                </a:prstGeom>
                <a:noFill/>
              </p:spPr>
              <p:txBody>
                <a:bodyPr wrap="square" rtlCol="0">
                  <a:spAutoFit/>
                </a:bodyPr>
                <a:p>
                  <a:r>
                    <a:rPr lang="en-US" altLang="zh-CN" sz="1600"/>
                    <a:t>20</a:t>
                  </a:r>
                  <a:endParaRPr lang="en-US" altLang="zh-CN" sz="1600"/>
                </a:p>
              </p:txBody>
            </p:sp>
            <p:sp>
              <p:nvSpPr>
                <p:cNvPr id="77" name="文本框 76"/>
                <p:cNvSpPr txBox="1"/>
                <p:nvPr/>
              </p:nvSpPr>
              <p:spPr>
                <a:xfrm>
                  <a:off x="9906" y="7582"/>
                  <a:ext cx="2058" cy="527"/>
                </a:xfrm>
                <a:prstGeom prst="rect">
                  <a:avLst/>
                </a:prstGeom>
                <a:noFill/>
              </p:spPr>
              <p:txBody>
                <a:bodyPr wrap="square" rtlCol="0">
                  <a:spAutoFit/>
                </a:bodyPr>
                <a:p>
                  <a:pPr algn="ctr"/>
                  <a:r>
                    <a:rPr lang="en-US" altLang="zh-CN" sz="1600"/>
                    <a:t>Rest</a:t>
                  </a:r>
                  <a:endParaRPr lang="en-US" altLang="zh-CN" sz="1600"/>
                </a:p>
              </p:txBody>
            </p:sp>
            <p:sp>
              <p:nvSpPr>
                <p:cNvPr id="78" name="文本框 77"/>
                <p:cNvSpPr txBox="1"/>
                <p:nvPr/>
              </p:nvSpPr>
              <p:spPr>
                <a:xfrm>
                  <a:off x="15130" y="7587"/>
                  <a:ext cx="2428" cy="527"/>
                </a:xfrm>
                <a:prstGeom prst="rect">
                  <a:avLst/>
                </a:prstGeom>
                <a:noFill/>
              </p:spPr>
              <p:txBody>
                <a:bodyPr wrap="square" rtlCol="0">
                  <a:spAutoFit/>
                </a:bodyPr>
                <a:p>
                  <a:pPr algn="ctr"/>
                  <a:r>
                    <a:rPr lang="en-US" altLang="zh-CN" sz="1600"/>
                    <a:t>5 repetitions</a:t>
                  </a:r>
                  <a:endParaRPr lang="en-US" altLang="zh-CN" sz="1600"/>
                </a:p>
              </p:txBody>
            </p:sp>
            <p:pic>
              <p:nvPicPr>
                <p:cNvPr id="79" name="图片 78"/>
                <p:cNvPicPr>
                  <a:picLocks noChangeAspect="1"/>
                </p:cNvPicPr>
                <p:nvPr/>
              </p:nvPicPr>
              <p:blipFill>
                <a:blip r:embed="rId1"/>
                <a:stretch>
                  <a:fillRect/>
                </a:stretch>
              </p:blipFill>
              <p:spPr>
                <a:xfrm>
                  <a:off x="8690" y="5851"/>
                  <a:ext cx="4488" cy="1707"/>
                </a:xfrm>
                <a:prstGeom prst="rect">
                  <a:avLst/>
                </a:prstGeom>
              </p:spPr>
            </p:pic>
            <p:sp>
              <p:nvSpPr>
                <p:cNvPr id="80" name="环形箭头 79"/>
                <p:cNvSpPr/>
                <p:nvPr/>
              </p:nvSpPr>
              <p:spPr>
                <a:xfrm>
                  <a:off x="15473" y="5754"/>
                  <a:ext cx="1767" cy="1867"/>
                </a:xfrm>
                <a:prstGeom prst="circularArrow">
                  <a:avLst>
                    <a:gd name="adj1" fmla="val 12500"/>
                    <a:gd name="adj2" fmla="val 1142319"/>
                    <a:gd name="adj3" fmla="val 20457681"/>
                    <a:gd name="adj4" fmla="val 1397098"/>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1" name="文本框 80"/>
                <p:cNvSpPr txBox="1"/>
                <p:nvPr/>
              </p:nvSpPr>
              <p:spPr>
                <a:xfrm>
                  <a:off x="13699" y="6286"/>
                  <a:ext cx="1285" cy="816"/>
                </a:xfrm>
                <a:prstGeom prst="rect">
                  <a:avLst/>
                </a:prstGeom>
                <a:noFill/>
              </p:spPr>
              <p:txBody>
                <a:bodyPr wrap="square" rtlCol="0">
                  <a:spAutoFit/>
                </a:bodyPr>
                <a:p>
                  <a:r>
                    <a:rPr lang="en-US" altLang="zh-CN" sz="2800"/>
                    <a:t>······</a:t>
                  </a:r>
                  <a:endParaRPr lang="zh-CN" altLang="en-US" sz="2800"/>
                </a:p>
              </p:txBody>
            </p:sp>
          </p:grpSp>
        </p:grpSp>
        <p:cxnSp>
          <p:nvCxnSpPr>
            <p:cNvPr id="82" name="直接连接符 81"/>
            <p:cNvCxnSpPr/>
            <p:nvPr/>
          </p:nvCxnSpPr>
          <p:spPr>
            <a:xfrm>
              <a:off x="6372" y="7855"/>
              <a:ext cx="0" cy="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a:blip r:embed="rId2"/>
          <a:stretch>
            <a:fillRect/>
          </a:stretch>
        </p:blipFill>
        <p:spPr>
          <a:xfrm>
            <a:off x="2505710" y="3281680"/>
            <a:ext cx="1449070" cy="1082040"/>
          </a:xfrm>
          <a:prstGeom prst="rect">
            <a:avLst/>
          </a:prstGeom>
        </p:spPr>
      </p:pic>
      <p:pic>
        <p:nvPicPr>
          <p:cNvPr id="24" name="图片 23"/>
          <p:cNvPicPr>
            <a:picLocks noChangeAspect="1"/>
          </p:cNvPicPr>
          <p:nvPr/>
        </p:nvPicPr>
        <p:blipFill>
          <a:blip r:embed="rId2"/>
          <a:stretch>
            <a:fillRect/>
          </a:stretch>
        </p:blipFill>
        <p:spPr>
          <a:xfrm>
            <a:off x="3986530" y="3281680"/>
            <a:ext cx="1449070" cy="1082040"/>
          </a:xfrm>
          <a:prstGeom prst="rect">
            <a:avLst/>
          </a:prstGeom>
        </p:spPr>
      </p:pic>
      <p:pic>
        <p:nvPicPr>
          <p:cNvPr id="14" name="图片 13"/>
          <p:cNvPicPr>
            <a:picLocks noChangeAspect="1"/>
          </p:cNvPicPr>
          <p:nvPr>
            <p:custDataLst>
              <p:tags r:id="rId3"/>
            </p:custDataLst>
          </p:nvPr>
        </p:nvPicPr>
        <p:blipFill>
          <a:blip r:embed="rId4"/>
          <a:stretch>
            <a:fillRect/>
          </a:stretch>
        </p:blipFill>
        <p:spPr>
          <a:xfrm>
            <a:off x="2505710" y="5099685"/>
            <a:ext cx="1448435" cy="1087120"/>
          </a:xfrm>
          <a:prstGeom prst="rect">
            <a:avLst/>
          </a:prstGeom>
        </p:spPr>
      </p:pic>
      <p:pic>
        <p:nvPicPr>
          <p:cNvPr id="15" name="图片 14"/>
          <p:cNvPicPr>
            <a:picLocks noChangeAspect="1"/>
          </p:cNvPicPr>
          <p:nvPr>
            <p:custDataLst>
              <p:tags r:id="rId5"/>
            </p:custDataLst>
          </p:nvPr>
        </p:nvPicPr>
        <p:blipFill>
          <a:blip r:embed="rId4"/>
          <a:stretch>
            <a:fillRect/>
          </a:stretch>
        </p:blipFill>
        <p:spPr>
          <a:xfrm>
            <a:off x="3986530" y="5100320"/>
            <a:ext cx="1448435" cy="108712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0" name="图片 9" descr="IMG_5402"/>
          <p:cNvPicPr>
            <a:picLocks noChangeAspect="1"/>
          </p:cNvPicPr>
          <p:nvPr/>
        </p:nvPicPr>
        <p:blipFill>
          <a:blip r:embed="rId1"/>
          <a:stretch>
            <a:fillRect/>
          </a:stretch>
        </p:blipFill>
        <p:spPr>
          <a:xfrm>
            <a:off x="147955" y="1502410"/>
            <a:ext cx="6346825" cy="4760595"/>
          </a:xfrm>
          <a:prstGeom prst="rect">
            <a:avLst/>
          </a:prstGeom>
        </p:spPr>
      </p:pic>
      <p:grpSp>
        <p:nvGrpSpPr>
          <p:cNvPr id="4" name="组合 3"/>
          <p:cNvGrpSpPr/>
          <p:nvPr/>
        </p:nvGrpSpPr>
        <p:grpSpPr>
          <a:xfrm>
            <a:off x="-635" y="-110490"/>
            <a:ext cx="12192635" cy="1156335"/>
            <a:chOff x="-1" y="-174"/>
            <a:chExt cx="19201" cy="1821"/>
          </a:xfrm>
        </p:grpSpPr>
        <p:sp>
          <p:nvSpPr>
            <p:cNvPr id="5" name="矩形 4"/>
            <p:cNvSpPr/>
            <p:nvPr>
              <p:custDataLst>
                <p:tags r:id="rId2"/>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765" y="353"/>
              <a:ext cx="10485" cy="822"/>
            </a:xfrm>
            <a:prstGeom prst="rect">
              <a:avLst/>
            </a:prstGeom>
            <a:noFill/>
          </p:spPr>
          <p:txBody>
            <a:bodyPr wrap="square" rtlCol="0">
              <a:spAutoFit/>
            </a:bodyPr>
            <a:p>
              <a:r>
                <a:rPr lang="zh-CN" altLang="en-US" sz="2800" b="1">
                  <a:solidFill>
                    <a:schemeClr val="bg1"/>
                  </a:solidFill>
                </a:rPr>
                <a:t>三、研究</a:t>
              </a:r>
              <a:r>
                <a:rPr lang="zh-CN" altLang="en-US" sz="2800" b="1">
                  <a:solidFill>
                    <a:schemeClr val="bg1"/>
                  </a:solidFill>
                </a:rPr>
                <a:t>方法</a:t>
              </a:r>
              <a:endParaRPr lang="zh-CN" altLang="en-US" sz="2800" b="1">
                <a:solidFill>
                  <a:schemeClr val="bg1"/>
                </a:solidFill>
              </a:endParaRPr>
            </a:p>
          </p:txBody>
        </p:sp>
        <p:pic>
          <p:nvPicPr>
            <p:cNvPr id="9" name="图片 2"/>
            <p:cNvPicPr>
              <a:picLocks noChangeAspect="1"/>
            </p:cNvPicPr>
            <p:nvPr>
              <p:custDataLst>
                <p:tags r:id="rId4"/>
              </p:custDataLst>
            </p:nvPr>
          </p:nvPicPr>
          <p:blipFill>
            <a:blip r:embed="rId5"/>
            <a:stretch>
              <a:fillRect/>
            </a:stretch>
          </p:blipFill>
          <p:spPr>
            <a:xfrm>
              <a:off x="14069" y="-174"/>
              <a:ext cx="4980" cy="1821"/>
            </a:xfrm>
            <a:prstGeom prst="rect">
              <a:avLst/>
            </a:prstGeom>
            <a:noFill/>
            <a:ln w="9525">
              <a:noFill/>
            </a:ln>
          </p:spPr>
        </p:pic>
      </p:grpSp>
      <p:sp>
        <p:nvSpPr>
          <p:cNvPr id="7" name="椭圆 6"/>
          <p:cNvSpPr/>
          <p:nvPr>
            <p:custDataLst>
              <p:tags r:id="rId6"/>
            </p:custDataLst>
          </p:nvPr>
        </p:nvSpPr>
        <p:spPr>
          <a:xfrm>
            <a:off x="5019040" y="3310890"/>
            <a:ext cx="1330960" cy="129032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IMG_1786"/>
          <p:cNvPicPr>
            <a:picLocks noChangeAspect="1"/>
          </p:cNvPicPr>
          <p:nvPr/>
        </p:nvPicPr>
        <p:blipFill>
          <a:blip r:embed="rId7"/>
          <a:stretch>
            <a:fillRect/>
          </a:stretch>
        </p:blipFill>
        <p:spPr>
          <a:xfrm>
            <a:off x="6655435" y="1871980"/>
            <a:ext cx="5362575" cy="402209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4" name="组合 3"/>
          <p:cNvGrpSpPr/>
          <p:nvPr/>
        </p:nvGrpSpPr>
        <p:grpSpPr>
          <a:xfrm>
            <a:off x="-635" y="-110490"/>
            <a:ext cx="12192635" cy="1156335"/>
            <a:chOff x="-1" y="-174"/>
            <a:chExt cx="19201" cy="1821"/>
          </a:xfrm>
        </p:grpSpPr>
        <p:sp>
          <p:nvSpPr>
            <p:cNvPr id="5" name="矩形 4"/>
            <p:cNvSpPr/>
            <p:nvPr>
              <p:custDataLst>
                <p:tags r:id="rId1"/>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2"/>
              </p:custDataLst>
            </p:nvPr>
          </p:nvSpPr>
          <p:spPr>
            <a:xfrm>
              <a:off x="765" y="353"/>
              <a:ext cx="10485" cy="822"/>
            </a:xfrm>
            <a:prstGeom prst="rect">
              <a:avLst/>
            </a:prstGeom>
            <a:noFill/>
          </p:spPr>
          <p:txBody>
            <a:bodyPr wrap="square" rtlCol="0">
              <a:spAutoFit/>
            </a:bodyPr>
            <a:p>
              <a:r>
                <a:rPr lang="zh-CN" altLang="en-US" sz="2800" b="1">
                  <a:solidFill>
                    <a:schemeClr val="bg1"/>
                  </a:solidFill>
                </a:rPr>
                <a:t>四、实验结果：</a:t>
              </a:r>
              <a:r>
                <a:rPr lang="en-US" altLang="zh-CN" sz="2800" b="1">
                  <a:solidFill>
                    <a:schemeClr val="bg1"/>
                  </a:solidFill>
                </a:rPr>
                <a:t>ROC</a:t>
              </a:r>
              <a:endParaRPr lang="en-US" altLang="zh-CN" sz="2800" b="1">
                <a:solidFill>
                  <a:schemeClr val="bg1"/>
                </a:solidFill>
              </a:endParaRPr>
            </a:p>
          </p:txBody>
        </p:sp>
        <p:pic>
          <p:nvPicPr>
            <p:cNvPr id="9" name="图片 2"/>
            <p:cNvPicPr>
              <a:picLocks noChangeAspect="1"/>
            </p:cNvPicPr>
            <p:nvPr>
              <p:custDataLst>
                <p:tags r:id="rId3"/>
              </p:custDataLst>
            </p:nvPr>
          </p:nvPicPr>
          <p:blipFill>
            <a:blip r:embed="rId4"/>
            <a:stretch>
              <a:fillRect/>
            </a:stretch>
          </p:blipFill>
          <p:spPr>
            <a:xfrm>
              <a:off x="14069" y="-174"/>
              <a:ext cx="4980" cy="1821"/>
            </a:xfrm>
            <a:prstGeom prst="rect">
              <a:avLst/>
            </a:prstGeom>
            <a:noFill/>
            <a:ln w="9525">
              <a:noFill/>
            </a:ln>
          </p:spPr>
        </p:pic>
      </p:grpSp>
      <p:pic>
        <p:nvPicPr>
          <p:cNvPr id="3" name="图片 2"/>
          <p:cNvPicPr>
            <a:picLocks noChangeAspect="1"/>
          </p:cNvPicPr>
          <p:nvPr>
            <p:custDataLst>
              <p:tags r:id="rId5"/>
            </p:custDataLst>
          </p:nvPr>
        </p:nvPicPr>
        <p:blipFill>
          <a:blip r:embed="rId6"/>
          <a:stretch>
            <a:fillRect/>
          </a:stretch>
        </p:blipFill>
        <p:spPr>
          <a:xfrm>
            <a:off x="2585720" y="1330325"/>
            <a:ext cx="3909695" cy="1985645"/>
          </a:xfrm>
          <a:prstGeom prst="rect">
            <a:avLst/>
          </a:prstGeom>
        </p:spPr>
      </p:pic>
      <p:pic>
        <p:nvPicPr>
          <p:cNvPr id="21" name="图片 3"/>
          <p:cNvPicPr>
            <a:picLocks noChangeAspect="1"/>
          </p:cNvPicPr>
          <p:nvPr>
            <p:custDataLst>
              <p:tags r:id="rId7"/>
            </p:custDataLst>
          </p:nvPr>
        </p:nvPicPr>
        <p:blipFill>
          <a:blip r:embed="rId8"/>
          <a:stretch>
            <a:fillRect/>
          </a:stretch>
        </p:blipFill>
        <p:spPr>
          <a:xfrm>
            <a:off x="31750" y="1127125"/>
            <a:ext cx="2606675" cy="2392680"/>
          </a:xfrm>
          <a:prstGeom prst="rect">
            <a:avLst/>
          </a:prstGeom>
          <a:noFill/>
          <a:ln>
            <a:noFill/>
          </a:ln>
        </p:spPr>
      </p:pic>
      <p:pic>
        <p:nvPicPr>
          <p:cNvPr id="22" name="图片 4"/>
          <p:cNvPicPr>
            <a:picLocks noChangeAspect="1"/>
          </p:cNvPicPr>
          <p:nvPr>
            <p:custDataLst>
              <p:tags r:id="rId9"/>
            </p:custDataLst>
          </p:nvPr>
        </p:nvPicPr>
        <p:blipFill>
          <a:blip r:embed="rId10"/>
          <a:stretch>
            <a:fillRect/>
          </a:stretch>
        </p:blipFill>
        <p:spPr>
          <a:xfrm>
            <a:off x="31750" y="3900805"/>
            <a:ext cx="2586355" cy="2531110"/>
          </a:xfrm>
          <a:prstGeom prst="rect">
            <a:avLst/>
          </a:prstGeom>
          <a:noFill/>
          <a:ln>
            <a:noFill/>
          </a:ln>
        </p:spPr>
      </p:pic>
      <p:pic>
        <p:nvPicPr>
          <p:cNvPr id="7" name="图片 6"/>
          <p:cNvPicPr>
            <a:picLocks noChangeAspect="1"/>
          </p:cNvPicPr>
          <p:nvPr>
            <p:custDataLst>
              <p:tags r:id="rId11"/>
            </p:custDataLst>
          </p:nvPr>
        </p:nvPicPr>
        <p:blipFill>
          <a:blip r:embed="rId12"/>
          <a:stretch>
            <a:fillRect/>
          </a:stretch>
        </p:blipFill>
        <p:spPr>
          <a:xfrm>
            <a:off x="2585720" y="4161155"/>
            <a:ext cx="3981450" cy="2009775"/>
          </a:xfrm>
          <a:prstGeom prst="rect">
            <a:avLst/>
          </a:prstGeom>
        </p:spPr>
      </p:pic>
      <p:pic>
        <p:nvPicPr>
          <p:cNvPr id="10" name="图片 9"/>
          <p:cNvPicPr>
            <a:picLocks noChangeAspect="1"/>
          </p:cNvPicPr>
          <p:nvPr>
            <p:custDataLst>
              <p:tags r:id="rId13"/>
            </p:custDataLst>
          </p:nvPr>
        </p:nvPicPr>
        <p:blipFill>
          <a:blip r:embed="rId14"/>
          <a:stretch>
            <a:fillRect/>
          </a:stretch>
        </p:blipFill>
        <p:spPr>
          <a:xfrm>
            <a:off x="7404735" y="3493770"/>
            <a:ext cx="4137660" cy="2091690"/>
          </a:xfrm>
          <a:prstGeom prst="rect">
            <a:avLst/>
          </a:prstGeom>
        </p:spPr>
      </p:pic>
      <p:pic>
        <p:nvPicPr>
          <p:cNvPr id="23" name="图片 5"/>
          <p:cNvPicPr>
            <a:picLocks noChangeAspect="1"/>
          </p:cNvPicPr>
          <p:nvPr>
            <p:custDataLst>
              <p:tags r:id="rId15"/>
            </p:custDataLst>
          </p:nvPr>
        </p:nvPicPr>
        <p:blipFill>
          <a:blip r:embed="rId16"/>
          <a:stretch>
            <a:fillRect/>
          </a:stretch>
        </p:blipFill>
        <p:spPr>
          <a:xfrm>
            <a:off x="8182610" y="1099820"/>
            <a:ext cx="2677160" cy="2393950"/>
          </a:xfrm>
          <a:prstGeom prst="rect">
            <a:avLst/>
          </a:prstGeom>
          <a:noFill/>
          <a:ln>
            <a:noFill/>
          </a:ln>
        </p:spPr>
      </p:pic>
      <p:sp>
        <p:nvSpPr>
          <p:cNvPr id="11" name="矩形 10"/>
          <p:cNvSpPr/>
          <p:nvPr/>
        </p:nvSpPr>
        <p:spPr>
          <a:xfrm>
            <a:off x="70485" y="1099820"/>
            <a:ext cx="6553835" cy="239903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custDataLst>
              <p:tags r:id="rId17"/>
            </p:custDataLst>
          </p:nvPr>
        </p:nvSpPr>
        <p:spPr>
          <a:xfrm>
            <a:off x="70485" y="3978275"/>
            <a:ext cx="6553835" cy="239903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custDataLst>
              <p:tags r:id="rId18"/>
            </p:custDataLst>
          </p:nvPr>
        </p:nvSpPr>
        <p:spPr>
          <a:xfrm>
            <a:off x="7244715" y="1099820"/>
            <a:ext cx="4460875" cy="460438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2790190" y="3519805"/>
            <a:ext cx="1466215" cy="291465"/>
          </a:xfrm>
          <a:prstGeom prst="rect">
            <a:avLst/>
          </a:prstGeom>
          <a:noFill/>
        </p:spPr>
        <p:txBody>
          <a:bodyPr wrap="square" rtlCol="0">
            <a:spAutoFit/>
          </a:bodyPr>
          <a:p>
            <a:r>
              <a:rPr lang="en-US" altLang="zh-CN"/>
              <a:t>Figure1 </a:t>
            </a:r>
            <a:r>
              <a:rPr lang="zh-CN" altLang="en-US"/>
              <a:t>痛觉</a:t>
            </a:r>
            <a:endParaRPr lang="zh-CN" altLang="en-US"/>
          </a:p>
        </p:txBody>
      </p:sp>
      <p:sp>
        <p:nvSpPr>
          <p:cNvPr id="15" name="文本框 14"/>
          <p:cNvSpPr txBox="1"/>
          <p:nvPr>
            <p:custDataLst>
              <p:tags r:id="rId19"/>
            </p:custDataLst>
          </p:nvPr>
        </p:nvSpPr>
        <p:spPr>
          <a:xfrm>
            <a:off x="2790190" y="6374765"/>
            <a:ext cx="1466215" cy="291465"/>
          </a:xfrm>
          <a:prstGeom prst="rect">
            <a:avLst/>
          </a:prstGeom>
          <a:noFill/>
        </p:spPr>
        <p:txBody>
          <a:bodyPr wrap="square" rtlCol="0">
            <a:spAutoFit/>
          </a:bodyPr>
          <a:p>
            <a:r>
              <a:rPr lang="en-US" altLang="zh-CN"/>
              <a:t>Figure2 </a:t>
            </a:r>
            <a:r>
              <a:rPr lang="zh-CN" altLang="en-US"/>
              <a:t>打</a:t>
            </a:r>
            <a:r>
              <a:rPr lang="zh-CN" altLang="en-US"/>
              <a:t>球</a:t>
            </a:r>
            <a:endParaRPr lang="zh-CN" altLang="en-US"/>
          </a:p>
        </p:txBody>
      </p:sp>
      <p:sp>
        <p:nvSpPr>
          <p:cNvPr id="17" name="文本框 16"/>
          <p:cNvSpPr txBox="1"/>
          <p:nvPr/>
        </p:nvSpPr>
        <p:spPr>
          <a:xfrm>
            <a:off x="8933815" y="5725795"/>
            <a:ext cx="1152525" cy="291465"/>
          </a:xfrm>
          <a:prstGeom prst="rect">
            <a:avLst/>
          </a:prstGeom>
          <a:noFill/>
        </p:spPr>
        <p:txBody>
          <a:bodyPr wrap="square" rtlCol="0">
            <a:spAutoFit/>
          </a:bodyPr>
          <a:p>
            <a:r>
              <a:rPr lang="en-US" altLang="zh-CN"/>
              <a:t>Figure3 </a:t>
            </a:r>
            <a:r>
              <a:rPr lang="zh-CN" altLang="en-US"/>
              <a:t>握拳</a:t>
            </a:r>
            <a:endParaRPr lang="zh-CN" altLang="en-US"/>
          </a:p>
        </p:txBody>
      </p:sp>
      <p:sp>
        <p:nvSpPr>
          <p:cNvPr id="18" name="文本框 17"/>
          <p:cNvSpPr txBox="1"/>
          <p:nvPr/>
        </p:nvSpPr>
        <p:spPr>
          <a:xfrm>
            <a:off x="7067550" y="6374765"/>
            <a:ext cx="5230495" cy="291465"/>
          </a:xfrm>
          <a:prstGeom prst="rect">
            <a:avLst/>
          </a:prstGeom>
          <a:noFill/>
        </p:spPr>
        <p:txBody>
          <a:bodyPr wrap="square" rtlCol="0">
            <a:spAutoFit/>
          </a:bodyPr>
          <a:p>
            <a:r>
              <a:rPr lang="zh-CN" altLang="en-US"/>
              <a:t>肌电数据存在可行性，对照组与实验组的肌电信号分类存在</a:t>
            </a:r>
            <a:r>
              <a:rPr lang="zh-CN" altLang="en-US"/>
              <a:t>准确性。</a:t>
            </a:r>
            <a:endParaRPr lang="zh-CN" alt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4" name="组合 3"/>
          <p:cNvGrpSpPr/>
          <p:nvPr/>
        </p:nvGrpSpPr>
        <p:grpSpPr>
          <a:xfrm>
            <a:off x="-635" y="-110490"/>
            <a:ext cx="12192635" cy="1156335"/>
            <a:chOff x="-1" y="-174"/>
            <a:chExt cx="19201" cy="1821"/>
          </a:xfrm>
        </p:grpSpPr>
        <p:sp>
          <p:nvSpPr>
            <p:cNvPr id="5" name="矩形 4"/>
            <p:cNvSpPr/>
            <p:nvPr>
              <p:custDataLst>
                <p:tags r:id="rId1"/>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2"/>
              </p:custDataLst>
            </p:nvPr>
          </p:nvSpPr>
          <p:spPr>
            <a:xfrm>
              <a:off x="765" y="353"/>
              <a:ext cx="13201" cy="822"/>
            </a:xfrm>
            <a:prstGeom prst="rect">
              <a:avLst/>
            </a:prstGeom>
            <a:noFill/>
          </p:spPr>
          <p:txBody>
            <a:bodyPr wrap="square" rtlCol="0">
              <a:spAutoFit/>
            </a:bodyPr>
            <a:p>
              <a:r>
                <a:rPr lang="zh-CN" altLang="en-US" sz="2800" b="1">
                  <a:solidFill>
                    <a:schemeClr val="bg1"/>
                  </a:solidFill>
                </a:rPr>
                <a:t>四、实验结果：平均绝对值、肌肉激活度、肌肉</a:t>
              </a:r>
              <a:r>
                <a:rPr lang="zh-CN" altLang="en-US" sz="2800" b="1">
                  <a:solidFill>
                    <a:schemeClr val="bg1"/>
                  </a:solidFill>
                </a:rPr>
                <a:t>疲劳</a:t>
              </a:r>
              <a:endParaRPr lang="zh-CN" altLang="en-US" sz="2800" b="1">
                <a:solidFill>
                  <a:schemeClr val="bg1"/>
                </a:solidFill>
              </a:endParaRPr>
            </a:p>
          </p:txBody>
        </p:sp>
        <p:pic>
          <p:nvPicPr>
            <p:cNvPr id="9" name="图片 2"/>
            <p:cNvPicPr>
              <a:picLocks noChangeAspect="1"/>
            </p:cNvPicPr>
            <p:nvPr>
              <p:custDataLst>
                <p:tags r:id="rId3"/>
              </p:custDataLst>
            </p:nvPr>
          </p:nvPicPr>
          <p:blipFill>
            <a:blip r:embed="rId4"/>
            <a:stretch>
              <a:fillRect/>
            </a:stretch>
          </p:blipFill>
          <p:spPr>
            <a:xfrm>
              <a:off x="14069" y="-174"/>
              <a:ext cx="4980" cy="1821"/>
            </a:xfrm>
            <a:prstGeom prst="rect">
              <a:avLst/>
            </a:prstGeom>
            <a:noFill/>
            <a:ln w="9525">
              <a:noFill/>
            </a:ln>
          </p:spPr>
        </p:pic>
      </p:grpSp>
      <p:sp>
        <p:nvSpPr>
          <p:cNvPr id="2" name="文本框 1"/>
          <p:cNvSpPr txBox="1"/>
          <p:nvPr/>
        </p:nvSpPr>
        <p:spPr>
          <a:xfrm>
            <a:off x="410845" y="1043305"/>
            <a:ext cx="10210165" cy="368300"/>
          </a:xfrm>
          <a:prstGeom prst="rect">
            <a:avLst/>
          </a:prstGeom>
          <a:noFill/>
        </p:spPr>
        <p:txBody>
          <a:bodyPr wrap="square" rtlCol="0" anchor="t">
            <a:spAutoFit/>
          </a:bodyPr>
          <a:p>
            <a:r>
              <a:rPr lang="en-US" altLang="zh-CN" sz="1800">
                <a:sym typeface="+mn-ea"/>
              </a:rPr>
              <a:t>       </a:t>
            </a:r>
            <a:r>
              <a:rPr lang="zh-CN" altLang="en-US" sz="1800">
                <a:sym typeface="+mn-ea"/>
              </a:rPr>
              <a:t>肌肉激活就是运动单位的募集方式，产生的力量越大，参与的运动单位就会越多。</a:t>
            </a:r>
            <a:endParaRPr lang="zh-CN" altLang="en-US" sz="1800">
              <a:sym typeface="+mn-ea"/>
            </a:endParaRPr>
          </a:p>
        </p:txBody>
      </p:sp>
      <p:pic>
        <p:nvPicPr>
          <p:cNvPr id="6" name="图片 6"/>
          <p:cNvPicPr>
            <a:picLocks noChangeAspect="1"/>
          </p:cNvPicPr>
          <p:nvPr>
            <p:custDataLst>
              <p:tags r:id="rId5"/>
            </p:custDataLst>
          </p:nvPr>
        </p:nvPicPr>
        <p:blipFill>
          <a:blip r:embed="rId6"/>
          <a:stretch>
            <a:fillRect/>
          </a:stretch>
        </p:blipFill>
        <p:spPr>
          <a:xfrm>
            <a:off x="297815" y="1500505"/>
            <a:ext cx="3742690" cy="2195830"/>
          </a:xfrm>
          <a:prstGeom prst="rect">
            <a:avLst/>
          </a:prstGeom>
          <a:noFill/>
          <a:ln>
            <a:noFill/>
          </a:ln>
        </p:spPr>
      </p:pic>
      <p:sp>
        <p:nvSpPr>
          <p:cNvPr id="100" name="文本框 99"/>
          <p:cNvSpPr txBox="1"/>
          <p:nvPr/>
        </p:nvSpPr>
        <p:spPr>
          <a:xfrm>
            <a:off x="1175385" y="3696335"/>
            <a:ext cx="2242820"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 1 </a:t>
            </a:r>
            <a:r>
              <a:rPr lang="zh-CN" altLang="en-US" sz="1400">
                <a:latin typeface="Calibri" panose="020F0502020204030204" pitchFamily="34" charset="0"/>
                <a:ea typeface="宋体" pitchFamily="2" charset="-122"/>
              </a:rPr>
              <a:t>对照组</a:t>
            </a:r>
            <a:r>
              <a:rPr lang="zh-CN" sz="1400">
                <a:latin typeface="Calibri" panose="020F0502020204030204" pitchFamily="34" charset="0"/>
                <a:ea typeface="宋体" pitchFamily="2" charset="-122"/>
              </a:rPr>
              <a:t>痛觉</a:t>
            </a:r>
            <a:endParaRPr lang="zh-CN" sz="1400">
              <a:latin typeface="Calibri" panose="020F0502020204030204" pitchFamily="34" charset="0"/>
              <a:ea typeface="宋体" pitchFamily="2" charset="-122"/>
            </a:endParaRPr>
          </a:p>
        </p:txBody>
      </p:sp>
      <p:pic>
        <p:nvPicPr>
          <p:cNvPr id="3" name="图片 8"/>
          <p:cNvPicPr>
            <a:picLocks noChangeAspect="1"/>
          </p:cNvPicPr>
          <p:nvPr>
            <p:custDataLst>
              <p:tags r:id="rId7"/>
            </p:custDataLst>
          </p:nvPr>
        </p:nvPicPr>
        <p:blipFill>
          <a:blip r:embed="rId8"/>
          <a:stretch>
            <a:fillRect/>
          </a:stretch>
        </p:blipFill>
        <p:spPr>
          <a:xfrm>
            <a:off x="353060" y="4103370"/>
            <a:ext cx="3686810" cy="2163445"/>
          </a:xfrm>
          <a:prstGeom prst="rect">
            <a:avLst/>
          </a:prstGeom>
          <a:noFill/>
          <a:ln>
            <a:noFill/>
          </a:ln>
        </p:spPr>
      </p:pic>
      <p:sp>
        <p:nvSpPr>
          <p:cNvPr id="7" name="文本框 6"/>
          <p:cNvSpPr txBox="1"/>
          <p:nvPr/>
        </p:nvSpPr>
        <p:spPr>
          <a:xfrm>
            <a:off x="1226820" y="6367145"/>
            <a:ext cx="233616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Figure2 </a:t>
            </a:r>
            <a:r>
              <a:rPr lang="zh-CN" altLang="en-US" sz="1400">
                <a:latin typeface="Calibri" panose="020F0502020204030204" pitchFamily="34" charset="0"/>
                <a:ea typeface="宋体" pitchFamily="2" charset="-122"/>
              </a:rPr>
              <a:t>对照组痛觉</a:t>
            </a:r>
            <a:r>
              <a:rPr lang="en-US" sz="1400">
                <a:latin typeface="Calibri" panose="020F0502020204030204" pitchFamily="34" charset="0"/>
                <a:ea typeface="宋体" pitchFamily="2" charset="-122"/>
              </a:rPr>
              <a:t>chanel3</a:t>
            </a:r>
            <a:endParaRPr lang="zh-CN" altLang="en-US" sz="1400">
              <a:latin typeface="Calibri" panose="020F0502020204030204" pitchFamily="34" charset="0"/>
              <a:ea typeface="宋体" pitchFamily="2" charset="-122"/>
            </a:endParaRPr>
          </a:p>
        </p:txBody>
      </p:sp>
      <p:pic>
        <p:nvPicPr>
          <p:cNvPr id="10" name="图片 2"/>
          <p:cNvPicPr>
            <a:picLocks noChangeAspect="1"/>
          </p:cNvPicPr>
          <p:nvPr>
            <p:custDataLst>
              <p:tags r:id="rId9"/>
            </p:custDataLst>
          </p:nvPr>
        </p:nvPicPr>
        <p:blipFill>
          <a:blip r:embed="rId10"/>
          <a:stretch>
            <a:fillRect/>
          </a:stretch>
        </p:blipFill>
        <p:spPr>
          <a:xfrm>
            <a:off x="4436110" y="1717040"/>
            <a:ext cx="3319780" cy="2025650"/>
          </a:xfrm>
          <a:prstGeom prst="rect">
            <a:avLst/>
          </a:prstGeom>
          <a:noFill/>
          <a:ln>
            <a:noFill/>
          </a:ln>
        </p:spPr>
      </p:pic>
      <p:pic>
        <p:nvPicPr>
          <p:cNvPr id="11" name="图片 3"/>
          <p:cNvPicPr>
            <a:picLocks noChangeAspect="1"/>
          </p:cNvPicPr>
          <p:nvPr>
            <p:custDataLst>
              <p:tags r:id="rId11"/>
            </p:custDataLst>
          </p:nvPr>
        </p:nvPicPr>
        <p:blipFill>
          <a:blip r:embed="rId12"/>
          <a:stretch>
            <a:fillRect/>
          </a:stretch>
        </p:blipFill>
        <p:spPr>
          <a:xfrm>
            <a:off x="4435475" y="4249420"/>
            <a:ext cx="3320415" cy="1974215"/>
          </a:xfrm>
          <a:prstGeom prst="rect">
            <a:avLst/>
          </a:prstGeom>
          <a:noFill/>
          <a:ln>
            <a:noFill/>
          </a:ln>
        </p:spPr>
      </p:pic>
      <p:sp>
        <p:nvSpPr>
          <p:cNvPr id="12" name="文本框 11"/>
          <p:cNvSpPr txBox="1"/>
          <p:nvPr>
            <p:custDataLst>
              <p:tags r:id="rId13"/>
            </p:custDataLst>
          </p:nvPr>
        </p:nvSpPr>
        <p:spPr>
          <a:xfrm>
            <a:off x="4537075" y="3796665"/>
            <a:ext cx="351726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Figure3 </a:t>
            </a:r>
            <a:r>
              <a:rPr lang="zh-CN" altLang="en-US" sz="1400">
                <a:latin typeface="Calibri" panose="020F0502020204030204" pitchFamily="34" charset="0"/>
                <a:ea typeface="宋体" pitchFamily="2" charset="-122"/>
              </a:rPr>
              <a:t>痛觉</a:t>
            </a:r>
            <a:r>
              <a:rPr lang="en-US" altLang="zh-CN" sz="1400">
                <a:latin typeface="Calibri" panose="020F0502020204030204" pitchFamily="34" charset="0"/>
                <a:ea typeface="宋体" pitchFamily="2" charset="-122"/>
              </a:rPr>
              <a:t>1</a:t>
            </a:r>
            <a:r>
              <a:rPr lang="zh-CN" altLang="en-US" sz="1400">
                <a:latin typeface="Calibri" panose="020F0502020204030204" pitchFamily="34" charset="0"/>
                <a:ea typeface="宋体" pitchFamily="2" charset="-122"/>
              </a:rPr>
              <a:t>，</a:t>
            </a:r>
            <a:r>
              <a:rPr lang="en-US" altLang="zh-CN" sz="1400">
                <a:latin typeface="Calibri" panose="020F0502020204030204" pitchFamily="34" charset="0"/>
                <a:ea typeface="宋体" pitchFamily="2" charset="-122"/>
              </a:rPr>
              <a:t>data1</a:t>
            </a:r>
            <a:r>
              <a:rPr lang="zh-CN" altLang="en-US" sz="1400">
                <a:latin typeface="Calibri" panose="020F0502020204030204" pitchFamily="34" charset="0"/>
                <a:ea typeface="宋体" pitchFamily="2" charset="-122"/>
              </a:rPr>
              <a:t>对照组，</a:t>
            </a:r>
            <a:r>
              <a:rPr lang="en-US" altLang="zh-CN" sz="1400">
                <a:latin typeface="Calibri" panose="020F0502020204030204" pitchFamily="34" charset="0"/>
                <a:ea typeface="宋体" pitchFamily="2" charset="-122"/>
              </a:rPr>
              <a:t>data2</a:t>
            </a:r>
            <a:r>
              <a:rPr lang="zh-CN" altLang="en-US" sz="1400">
                <a:latin typeface="Calibri" panose="020F0502020204030204" pitchFamily="34" charset="0"/>
                <a:ea typeface="宋体" pitchFamily="2" charset="-122"/>
              </a:rPr>
              <a:t>实验组</a:t>
            </a:r>
            <a:endParaRPr lang="zh-CN" altLang="en-US" sz="1400">
              <a:latin typeface="Calibri" panose="020F0502020204030204" pitchFamily="34" charset="0"/>
              <a:ea typeface="宋体" pitchFamily="2" charset="-122"/>
            </a:endParaRPr>
          </a:p>
        </p:txBody>
      </p:sp>
      <p:sp>
        <p:nvSpPr>
          <p:cNvPr id="13" name="文本框 12"/>
          <p:cNvSpPr txBox="1"/>
          <p:nvPr>
            <p:custDataLst>
              <p:tags r:id="rId14"/>
            </p:custDataLst>
          </p:nvPr>
        </p:nvSpPr>
        <p:spPr>
          <a:xfrm>
            <a:off x="5394960" y="6306185"/>
            <a:ext cx="140271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Figure4 </a:t>
            </a:r>
            <a:r>
              <a:rPr lang="zh-CN" altLang="en-US" sz="1400">
                <a:latin typeface="Calibri" panose="020F0502020204030204" pitchFamily="34" charset="0"/>
                <a:ea typeface="宋体" pitchFamily="2" charset="-122"/>
              </a:rPr>
              <a:t>痛觉</a:t>
            </a:r>
            <a:r>
              <a:rPr lang="en-US" sz="1400">
                <a:latin typeface="Calibri" panose="020F0502020204030204" pitchFamily="34" charset="0"/>
                <a:ea typeface="宋体" pitchFamily="2" charset="-122"/>
              </a:rPr>
              <a:t>2</a:t>
            </a:r>
            <a:endParaRPr lang="en-US" sz="1400">
              <a:latin typeface="Calibri" panose="020F0502020204030204" pitchFamily="34" charset="0"/>
              <a:ea typeface="宋体" pitchFamily="2" charset="-122"/>
            </a:endParaRPr>
          </a:p>
        </p:txBody>
      </p:sp>
      <p:pic>
        <p:nvPicPr>
          <p:cNvPr id="14" name="图片 4"/>
          <p:cNvPicPr>
            <a:picLocks noChangeAspect="1"/>
          </p:cNvPicPr>
          <p:nvPr>
            <p:custDataLst>
              <p:tags r:id="rId15"/>
            </p:custDataLst>
          </p:nvPr>
        </p:nvPicPr>
        <p:blipFill>
          <a:blip r:embed="rId16"/>
          <a:stretch>
            <a:fillRect/>
          </a:stretch>
        </p:blipFill>
        <p:spPr>
          <a:xfrm>
            <a:off x="8054340" y="1771015"/>
            <a:ext cx="3291840" cy="1971675"/>
          </a:xfrm>
          <a:prstGeom prst="rect">
            <a:avLst/>
          </a:prstGeom>
          <a:noFill/>
          <a:ln>
            <a:noFill/>
          </a:ln>
        </p:spPr>
      </p:pic>
      <p:sp>
        <p:nvSpPr>
          <p:cNvPr id="15" name="文本框 14"/>
          <p:cNvSpPr txBox="1"/>
          <p:nvPr>
            <p:custDataLst>
              <p:tags r:id="rId17"/>
            </p:custDataLst>
          </p:nvPr>
        </p:nvSpPr>
        <p:spPr>
          <a:xfrm>
            <a:off x="8998585" y="3796665"/>
            <a:ext cx="140271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Figure5 </a:t>
            </a:r>
            <a:r>
              <a:rPr lang="zh-CN" altLang="en-US" sz="1400">
                <a:latin typeface="Calibri" panose="020F0502020204030204" pitchFamily="34" charset="0"/>
                <a:ea typeface="宋体" pitchFamily="2" charset="-122"/>
              </a:rPr>
              <a:t>痛觉</a:t>
            </a:r>
            <a:r>
              <a:rPr lang="en-US" altLang="zh-CN" sz="1400">
                <a:latin typeface="Calibri" panose="020F0502020204030204" pitchFamily="34" charset="0"/>
                <a:ea typeface="宋体" pitchFamily="2" charset="-122"/>
              </a:rPr>
              <a:t>3</a:t>
            </a:r>
            <a:endParaRPr lang="en-US" altLang="zh-CN" sz="1400">
              <a:latin typeface="Calibri" panose="020F0502020204030204" pitchFamily="34" charset="0"/>
              <a:ea typeface="宋体" pitchFamily="2" charset="-122"/>
            </a:endParaRPr>
          </a:p>
        </p:txBody>
      </p:sp>
      <p:pic>
        <p:nvPicPr>
          <p:cNvPr id="16" name="图片 9"/>
          <p:cNvPicPr>
            <a:picLocks noChangeAspect="1"/>
          </p:cNvPicPr>
          <p:nvPr>
            <p:custDataLst>
              <p:tags r:id="rId18"/>
            </p:custDataLst>
          </p:nvPr>
        </p:nvPicPr>
        <p:blipFill>
          <a:blip r:embed="rId19"/>
          <a:stretch>
            <a:fillRect/>
          </a:stretch>
        </p:blipFill>
        <p:spPr>
          <a:xfrm>
            <a:off x="8054340" y="4157345"/>
            <a:ext cx="3291840" cy="2099945"/>
          </a:xfrm>
          <a:prstGeom prst="rect">
            <a:avLst/>
          </a:prstGeom>
          <a:noFill/>
          <a:ln>
            <a:noFill/>
          </a:ln>
        </p:spPr>
      </p:pic>
      <p:sp>
        <p:nvSpPr>
          <p:cNvPr id="17" name="文本框 16"/>
          <p:cNvSpPr txBox="1"/>
          <p:nvPr>
            <p:custDataLst>
              <p:tags r:id="rId20"/>
            </p:custDataLst>
          </p:nvPr>
        </p:nvSpPr>
        <p:spPr>
          <a:xfrm>
            <a:off x="9055735" y="6311265"/>
            <a:ext cx="140271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Figure6 </a:t>
            </a:r>
            <a:r>
              <a:rPr lang="zh-CN" altLang="en-US" sz="1400">
                <a:latin typeface="Calibri" panose="020F0502020204030204" pitchFamily="34" charset="0"/>
                <a:ea typeface="宋体" pitchFamily="2" charset="-122"/>
              </a:rPr>
              <a:t>痛觉</a:t>
            </a:r>
            <a:r>
              <a:rPr lang="en-US" altLang="zh-CN" sz="1400">
                <a:latin typeface="Calibri" panose="020F0502020204030204" pitchFamily="34" charset="0"/>
                <a:ea typeface="宋体" pitchFamily="2" charset="-122"/>
              </a:rPr>
              <a:t>4</a:t>
            </a:r>
            <a:endParaRPr lang="en-US" altLang="zh-CN" sz="1400">
              <a:latin typeface="Calibri" panose="020F0502020204030204" pitchFamily="34" charset="0"/>
              <a:ea typeface="宋体"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41" name="文本框 1"/>
          <p:cNvSpPr txBox="1">
            <a:spLocks noChangeArrowheads="1"/>
          </p:cNvSpPr>
          <p:nvPr/>
        </p:nvSpPr>
        <p:spPr bwMode="auto">
          <a:xfrm>
            <a:off x="137583" y="3369733"/>
            <a:ext cx="3340100" cy="583565"/>
          </a:xfrm>
          <a:prstGeom prst="rect">
            <a:avLst/>
          </a:prstGeom>
          <a:noFill/>
          <a:ln>
            <a:noFill/>
          </a:ln>
        </p:spPr>
        <p:txBody>
          <a:bodyPr>
            <a:spAutoFit/>
          </a:bodyPr>
          <a:lstStyle>
            <a:lvl1pPr>
              <a:defRPr sz="1300">
                <a:solidFill>
                  <a:schemeClr val="tx1"/>
                </a:solidFill>
                <a:latin typeface="Nexa Light" panose="02000000000000000000" pitchFamily="50" charset="0"/>
                <a:ea typeface="微软雅黑" pitchFamily="34" charset="-122"/>
              </a:defRPr>
            </a:lvl1pPr>
            <a:lvl2pPr marL="742950" indent="-285750">
              <a:defRPr sz="1300">
                <a:solidFill>
                  <a:schemeClr val="tx1"/>
                </a:solidFill>
                <a:latin typeface="Nexa Light" panose="02000000000000000000" pitchFamily="50" charset="0"/>
                <a:ea typeface="微软雅黑" pitchFamily="34" charset="-122"/>
              </a:defRPr>
            </a:lvl2pPr>
            <a:lvl3pPr marL="1143000" indent="-228600">
              <a:defRPr sz="1300">
                <a:solidFill>
                  <a:schemeClr val="tx1"/>
                </a:solidFill>
                <a:latin typeface="Nexa Light" panose="02000000000000000000" pitchFamily="50" charset="0"/>
                <a:ea typeface="微软雅黑" pitchFamily="34" charset="-122"/>
              </a:defRPr>
            </a:lvl3pPr>
            <a:lvl4pPr marL="1600200" indent="-228600">
              <a:defRPr sz="1300">
                <a:solidFill>
                  <a:schemeClr val="tx1"/>
                </a:solidFill>
                <a:latin typeface="Nexa Light" panose="02000000000000000000" pitchFamily="50" charset="0"/>
                <a:ea typeface="微软雅黑" pitchFamily="34" charset="-122"/>
              </a:defRPr>
            </a:lvl4pPr>
            <a:lvl5pPr marL="2057400" indent="-228600">
              <a:defRPr sz="1300">
                <a:solidFill>
                  <a:schemeClr val="tx1"/>
                </a:solidFill>
                <a:latin typeface="Nexa Light" panose="02000000000000000000" pitchFamily="50" charset="0"/>
                <a:ea typeface="微软雅黑" pitchFamily="3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itchFamily="3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itchFamily="3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itchFamily="3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itchFamily="34"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mn-lt"/>
                <a:ea typeface="微软雅黑" pitchFamily="34" charset="-122"/>
                <a:cs typeface="+mn-cs"/>
              </a:rPr>
              <a:t>目录 </a:t>
            </a:r>
            <a:endParaRPr kumimoji="0" lang="zh-CN" altLang="en-US" sz="2665" b="0" i="0" u="none" strike="noStrike" kern="1200" cap="none" spc="0" normalizeH="0" baseline="0" noProof="0" dirty="0">
              <a:ln>
                <a:noFill/>
              </a:ln>
              <a:solidFill>
                <a:schemeClr val="bg1"/>
              </a:solidFill>
              <a:effectLst/>
              <a:uLnTx/>
              <a:uFillTx/>
              <a:latin typeface="+mn-lt"/>
              <a:ea typeface="微软雅黑" pitchFamily="34" charset="-122"/>
              <a:cs typeface="+mn-cs"/>
            </a:endParaRPr>
          </a:p>
        </p:txBody>
      </p:sp>
      <p:grpSp>
        <p:nvGrpSpPr>
          <p:cNvPr id="9" name="组合 8"/>
          <p:cNvGrpSpPr/>
          <p:nvPr/>
        </p:nvGrpSpPr>
        <p:grpSpPr>
          <a:xfrm>
            <a:off x="4037965" y="1587500"/>
            <a:ext cx="4036060" cy="721360"/>
            <a:chOff x="6359" y="2500"/>
            <a:chExt cx="6356" cy="1136"/>
          </a:xfrm>
        </p:grpSpPr>
        <p:sp>
          <p:nvSpPr>
            <p:cNvPr id="16" name="矩形 15"/>
            <p:cNvSpPr/>
            <p:nvPr/>
          </p:nvSpPr>
          <p:spPr>
            <a:xfrm>
              <a:off x="7713" y="2657"/>
              <a:ext cx="3648" cy="82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rPr>
                <a:t>一、研究背景</a:t>
              </a:r>
              <a:endPar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endParaRPr>
            </a:p>
          </p:txBody>
        </p:sp>
        <p:sp>
          <p:nvSpPr>
            <p:cNvPr id="8" name="流程图: 终止 7"/>
            <p:cNvSpPr/>
            <p:nvPr/>
          </p:nvSpPr>
          <p:spPr>
            <a:xfrm>
              <a:off x="6359" y="2500"/>
              <a:ext cx="6356" cy="1136"/>
            </a:xfrm>
            <a:prstGeom prst="flowChartTerminator">
              <a:avLst/>
            </a:prstGeom>
            <a:noFill/>
            <a:ln w="28575">
              <a:solidFill>
                <a:srgbClr val="00508A"/>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0" name="组合 9"/>
          <p:cNvGrpSpPr/>
          <p:nvPr/>
        </p:nvGrpSpPr>
        <p:grpSpPr>
          <a:xfrm>
            <a:off x="4037965" y="2771775"/>
            <a:ext cx="4036060" cy="721360"/>
            <a:chOff x="6359" y="2500"/>
            <a:chExt cx="6356" cy="1136"/>
          </a:xfrm>
        </p:grpSpPr>
        <p:sp>
          <p:nvSpPr>
            <p:cNvPr id="11" name="矩形 10"/>
            <p:cNvSpPr/>
            <p:nvPr>
              <p:custDataLst>
                <p:tags r:id="rId1"/>
              </p:custDataLst>
            </p:nvPr>
          </p:nvSpPr>
          <p:spPr>
            <a:xfrm>
              <a:off x="7713" y="2657"/>
              <a:ext cx="3648" cy="822"/>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rPr>
                <a:t>二、研究</a:t>
              </a:r>
              <a:r>
                <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rPr>
                <a:t>目的</a:t>
              </a:r>
              <a:endPar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endParaRPr>
            </a:p>
          </p:txBody>
        </p:sp>
        <p:sp>
          <p:nvSpPr>
            <p:cNvPr id="12" name="流程图: 终止 11"/>
            <p:cNvSpPr/>
            <p:nvPr>
              <p:custDataLst>
                <p:tags r:id="rId2"/>
              </p:custDataLst>
            </p:nvPr>
          </p:nvSpPr>
          <p:spPr>
            <a:xfrm>
              <a:off x="6359" y="2500"/>
              <a:ext cx="6356" cy="1136"/>
            </a:xfrm>
            <a:prstGeom prst="flowChartTerminator">
              <a:avLst/>
            </a:prstGeom>
            <a:noFill/>
            <a:ln w="28575">
              <a:solidFill>
                <a:srgbClr val="00508A"/>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3" name="组合 12"/>
          <p:cNvGrpSpPr/>
          <p:nvPr/>
        </p:nvGrpSpPr>
        <p:grpSpPr>
          <a:xfrm>
            <a:off x="4037330" y="3956050"/>
            <a:ext cx="4036060" cy="721360"/>
            <a:chOff x="6359" y="2500"/>
            <a:chExt cx="6356" cy="1136"/>
          </a:xfrm>
        </p:grpSpPr>
        <p:sp>
          <p:nvSpPr>
            <p:cNvPr id="14" name="矩形 13"/>
            <p:cNvSpPr/>
            <p:nvPr>
              <p:custDataLst>
                <p:tags r:id="rId3"/>
              </p:custDataLst>
            </p:nvPr>
          </p:nvSpPr>
          <p:spPr>
            <a:xfrm>
              <a:off x="7713" y="2657"/>
              <a:ext cx="3648" cy="82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rPr>
                <a:t>三、</a:t>
              </a:r>
              <a:r>
                <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rPr>
                <a:t>研究方法</a:t>
              </a:r>
              <a:endPar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endParaRPr>
            </a:p>
          </p:txBody>
        </p:sp>
        <p:sp>
          <p:nvSpPr>
            <p:cNvPr id="15" name="流程图: 终止 14"/>
            <p:cNvSpPr/>
            <p:nvPr>
              <p:custDataLst>
                <p:tags r:id="rId4"/>
              </p:custDataLst>
            </p:nvPr>
          </p:nvSpPr>
          <p:spPr>
            <a:xfrm>
              <a:off x="6359" y="2500"/>
              <a:ext cx="6356" cy="1136"/>
            </a:xfrm>
            <a:prstGeom prst="flowChartTerminator">
              <a:avLst/>
            </a:prstGeom>
            <a:noFill/>
            <a:ln w="28575">
              <a:solidFill>
                <a:srgbClr val="00508A"/>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7" name="组合 16"/>
          <p:cNvGrpSpPr/>
          <p:nvPr/>
        </p:nvGrpSpPr>
        <p:grpSpPr>
          <a:xfrm>
            <a:off x="4037965" y="5140325"/>
            <a:ext cx="4036060" cy="721360"/>
            <a:chOff x="6359" y="2500"/>
            <a:chExt cx="6356" cy="1136"/>
          </a:xfrm>
        </p:grpSpPr>
        <p:sp>
          <p:nvSpPr>
            <p:cNvPr id="19" name="矩形 18"/>
            <p:cNvSpPr/>
            <p:nvPr>
              <p:custDataLst>
                <p:tags r:id="rId5"/>
              </p:custDataLst>
            </p:nvPr>
          </p:nvSpPr>
          <p:spPr>
            <a:xfrm>
              <a:off x="7713" y="2657"/>
              <a:ext cx="3648" cy="82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rPr>
                <a:t>四、实验</a:t>
              </a:r>
              <a:r>
                <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rPr>
                <a:t>结果</a:t>
              </a:r>
              <a:endParaRPr kumimoji="0" lang="zh-CN" altLang="zh-CN" sz="2800" b="1" i="0" u="none" strike="noStrike" kern="100" cap="none" spc="0" normalizeH="0" baseline="0" noProof="0" dirty="0">
                <a:ln>
                  <a:noFill/>
                </a:ln>
                <a:solidFill>
                  <a:srgbClr val="00508A"/>
                </a:solidFill>
                <a:effectLst/>
                <a:uLnTx/>
                <a:uFillTx/>
                <a:latin typeface="微软雅黑" pitchFamily="34" charset="-122"/>
                <a:ea typeface="微软雅黑" pitchFamily="34" charset="-122"/>
                <a:cs typeface="Times New Roman" panose="02020603050405020304" pitchFamily="18" charset="0"/>
              </a:endParaRPr>
            </a:p>
          </p:txBody>
        </p:sp>
        <p:sp>
          <p:nvSpPr>
            <p:cNvPr id="21" name="流程图: 终止 20"/>
            <p:cNvSpPr/>
            <p:nvPr>
              <p:custDataLst>
                <p:tags r:id="rId6"/>
              </p:custDataLst>
            </p:nvPr>
          </p:nvSpPr>
          <p:spPr>
            <a:xfrm>
              <a:off x="6359" y="2500"/>
              <a:ext cx="6356" cy="1136"/>
            </a:xfrm>
            <a:prstGeom prst="flowChartTerminator">
              <a:avLst/>
            </a:prstGeom>
            <a:noFill/>
            <a:ln w="28575">
              <a:solidFill>
                <a:srgbClr val="00508A"/>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2" name="组合 21"/>
          <p:cNvGrpSpPr/>
          <p:nvPr/>
        </p:nvGrpSpPr>
        <p:grpSpPr>
          <a:xfrm>
            <a:off x="-635" y="-110490"/>
            <a:ext cx="12192000" cy="1155700"/>
            <a:chOff x="-1" y="-174"/>
            <a:chExt cx="19200" cy="1820"/>
          </a:xfrm>
        </p:grpSpPr>
        <p:sp>
          <p:nvSpPr>
            <p:cNvPr id="6" name="矩形 5"/>
            <p:cNvSpPr/>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765" y="353"/>
              <a:ext cx="3047" cy="822"/>
            </a:xfrm>
            <a:prstGeom prst="rect">
              <a:avLst/>
            </a:prstGeom>
            <a:noFill/>
          </p:spPr>
          <p:txBody>
            <a:bodyPr wrap="square" rtlCol="0">
              <a:spAutoFit/>
            </a:bodyPr>
            <a:p>
              <a:r>
                <a:rPr lang="zh-CN" altLang="en-US" sz="2800" b="1">
                  <a:solidFill>
                    <a:schemeClr val="bg1"/>
                  </a:solidFill>
                </a:rPr>
                <a:t>汇报内容</a:t>
              </a:r>
              <a:endParaRPr lang="zh-CN" altLang="en-US" sz="2800" b="1">
                <a:solidFill>
                  <a:schemeClr val="bg1"/>
                </a:solidFill>
              </a:endParaRPr>
            </a:p>
          </p:txBody>
        </p:sp>
        <p:pic>
          <p:nvPicPr>
            <p:cNvPr id="14344" name="图片 2"/>
            <p:cNvPicPr>
              <a:picLocks noChangeAspect="1"/>
            </p:cNvPicPr>
            <p:nvPr>
              <p:custDataLst>
                <p:tags r:id="rId7"/>
              </p:custDataLst>
            </p:nvPr>
          </p:nvPicPr>
          <p:blipFill>
            <a:blip r:embed="rId8"/>
            <a:stretch>
              <a:fillRect/>
            </a:stretch>
          </p:blipFill>
          <p:spPr>
            <a:xfrm>
              <a:off x="14069" y="-174"/>
              <a:ext cx="4980" cy="1821"/>
            </a:xfrm>
            <a:prstGeom prst="rect">
              <a:avLst/>
            </a:prstGeom>
            <a:noFill/>
            <a:ln w="9525">
              <a:noFill/>
            </a:ln>
          </p:spPr>
        </p:pic>
      </p:gr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4" name="组合 3"/>
          <p:cNvGrpSpPr/>
          <p:nvPr/>
        </p:nvGrpSpPr>
        <p:grpSpPr>
          <a:xfrm>
            <a:off x="-635" y="-110490"/>
            <a:ext cx="12192635" cy="1156335"/>
            <a:chOff x="-1" y="-174"/>
            <a:chExt cx="19201" cy="1821"/>
          </a:xfrm>
        </p:grpSpPr>
        <p:sp>
          <p:nvSpPr>
            <p:cNvPr id="5" name="矩形 4"/>
            <p:cNvSpPr/>
            <p:nvPr>
              <p:custDataLst>
                <p:tags r:id="rId1"/>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2"/>
              </p:custDataLst>
            </p:nvPr>
          </p:nvSpPr>
          <p:spPr>
            <a:xfrm>
              <a:off x="765" y="353"/>
              <a:ext cx="13201" cy="822"/>
            </a:xfrm>
            <a:prstGeom prst="rect">
              <a:avLst/>
            </a:prstGeom>
            <a:noFill/>
          </p:spPr>
          <p:txBody>
            <a:bodyPr wrap="square" rtlCol="0">
              <a:spAutoFit/>
            </a:bodyPr>
            <a:p>
              <a:r>
                <a:rPr lang="zh-CN" altLang="en-US" sz="2800" b="1">
                  <a:solidFill>
                    <a:schemeClr val="bg1"/>
                  </a:solidFill>
                </a:rPr>
                <a:t>四、实验结果：平均绝对值、肌肉激活度、肌肉</a:t>
              </a:r>
              <a:r>
                <a:rPr lang="zh-CN" altLang="en-US" sz="2800" b="1">
                  <a:solidFill>
                    <a:schemeClr val="bg1"/>
                  </a:solidFill>
                </a:rPr>
                <a:t>疲劳</a:t>
              </a:r>
              <a:endParaRPr lang="zh-CN" altLang="en-US" sz="2800" b="1">
                <a:solidFill>
                  <a:schemeClr val="bg1"/>
                </a:solidFill>
              </a:endParaRPr>
            </a:p>
          </p:txBody>
        </p:sp>
        <p:pic>
          <p:nvPicPr>
            <p:cNvPr id="9" name="图片 2"/>
            <p:cNvPicPr>
              <a:picLocks noChangeAspect="1"/>
            </p:cNvPicPr>
            <p:nvPr>
              <p:custDataLst>
                <p:tags r:id="rId3"/>
              </p:custDataLst>
            </p:nvPr>
          </p:nvPicPr>
          <p:blipFill>
            <a:blip r:embed="rId4"/>
            <a:stretch>
              <a:fillRect/>
            </a:stretch>
          </p:blipFill>
          <p:spPr>
            <a:xfrm>
              <a:off x="14069" y="-174"/>
              <a:ext cx="4980" cy="1821"/>
            </a:xfrm>
            <a:prstGeom prst="rect">
              <a:avLst/>
            </a:prstGeom>
            <a:noFill/>
            <a:ln w="9525">
              <a:noFill/>
            </a:ln>
          </p:spPr>
        </p:pic>
      </p:grpSp>
      <p:sp>
        <p:nvSpPr>
          <p:cNvPr id="100" name="文本框 99"/>
          <p:cNvSpPr txBox="1"/>
          <p:nvPr/>
        </p:nvSpPr>
        <p:spPr>
          <a:xfrm>
            <a:off x="1315085" y="3742690"/>
            <a:ext cx="132270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 1 </a:t>
            </a:r>
            <a:r>
              <a:rPr lang="zh-CN" sz="1400">
                <a:latin typeface="Calibri" panose="020F0502020204030204" pitchFamily="34" charset="0"/>
                <a:ea typeface="宋体" pitchFamily="2" charset="-122"/>
              </a:rPr>
              <a:t>痛觉</a:t>
            </a:r>
            <a:r>
              <a:rPr lang="en-US" altLang="zh-CN" sz="1400">
                <a:latin typeface="Calibri" panose="020F0502020204030204" pitchFamily="34" charset="0"/>
                <a:ea typeface="宋体" pitchFamily="2" charset="-122"/>
              </a:rPr>
              <a:t>5</a:t>
            </a:r>
            <a:endParaRPr lang="en-US" altLang="zh-CN" sz="1400">
              <a:latin typeface="Calibri" panose="020F0502020204030204" pitchFamily="34" charset="0"/>
              <a:ea typeface="宋体" pitchFamily="2" charset="-122"/>
            </a:endParaRPr>
          </a:p>
        </p:txBody>
      </p:sp>
      <p:sp>
        <p:nvSpPr>
          <p:cNvPr id="7" name="文本框 6"/>
          <p:cNvSpPr txBox="1"/>
          <p:nvPr/>
        </p:nvSpPr>
        <p:spPr>
          <a:xfrm>
            <a:off x="1315085" y="6367145"/>
            <a:ext cx="233616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Figure2 </a:t>
            </a:r>
            <a:r>
              <a:rPr lang="zh-CN" altLang="en-US" sz="1400">
                <a:latin typeface="Calibri" panose="020F0502020204030204" pitchFamily="34" charset="0"/>
                <a:ea typeface="宋体" pitchFamily="2" charset="-122"/>
              </a:rPr>
              <a:t>握拳</a:t>
            </a:r>
            <a:r>
              <a:rPr lang="en-US" altLang="zh-CN" sz="1400">
                <a:latin typeface="Calibri" panose="020F0502020204030204" pitchFamily="34" charset="0"/>
                <a:ea typeface="宋体" pitchFamily="2" charset="-122"/>
              </a:rPr>
              <a:t>1</a:t>
            </a:r>
            <a:endParaRPr lang="en-US" altLang="zh-CN" sz="1400">
              <a:latin typeface="Calibri" panose="020F0502020204030204" pitchFamily="34" charset="0"/>
              <a:ea typeface="宋体" pitchFamily="2" charset="-122"/>
            </a:endParaRPr>
          </a:p>
        </p:txBody>
      </p:sp>
      <p:sp>
        <p:nvSpPr>
          <p:cNvPr id="12" name="文本框 11"/>
          <p:cNvSpPr txBox="1"/>
          <p:nvPr>
            <p:custDataLst>
              <p:tags r:id="rId5"/>
            </p:custDataLst>
          </p:nvPr>
        </p:nvSpPr>
        <p:spPr>
          <a:xfrm>
            <a:off x="5465445" y="3742690"/>
            <a:ext cx="1262380"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Figure3 </a:t>
            </a:r>
            <a:r>
              <a:rPr lang="zh-CN" altLang="en-US" sz="1400">
                <a:latin typeface="Calibri" panose="020F0502020204030204" pitchFamily="34" charset="0"/>
                <a:ea typeface="宋体" pitchFamily="2" charset="-122"/>
              </a:rPr>
              <a:t>握拳</a:t>
            </a:r>
            <a:r>
              <a:rPr lang="en-US" altLang="zh-CN" sz="1400">
                <a:latin typeface="Calibri" panose="020F0502020204030204" pitchFamily="34" charset="0"/>
                <a:ea typeface="宋体" pitchFamily="2" charset="-122"/>
              </a:rPr>
              <a:t>2</a:t>
            </a:r>
            <a:endParaRPr lang="zh-CN" altLang="en-US" sz="1400">
              <a:latin typeface="Calibri" panose="020F0502020204030204" pitchFamily="34" charset="0"/>
              <a:ea typeface="宋体" pitchFamily="2" charset="-122"/>
            </a:endParaRPr>
          </a:p>
        </p:txBody>
      </p:sp>
      <p:sp>
        <p:nvSpPr>
          <p:cNvPr id="13" name="文本框 12"/>
          <p:cNvSpPr txBox="1"/>
          <p:nvPr>
            <p:custDataLst>
              <p:tags r:id="rId6"/>
            </p:custDataLst>
          </p:nvPr>
        </p:nvSpPr>
        <p:spPr>
          <a:xfrm>
            <a:off x="5521960" y="6311265"/>
            <a:ext cx="140271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Figure4 </a:t>
            </a:r>
            <a:r>
              <a:rPr lang="zh-CN" altLang="en-US" sz="1400">
                <a:latin typeface="Calibri" panose="020F0502020204030204" pitchFamily="34" charset="0"/>
                <a:ea typeface="宋体" pitchFamily="2" charset="-122"/>
              </a:rPr>
              <a:t>握拳</a:t>
            </a:r>
            <a:r>
              <a:rPr lang="en-US" altLang="zh-CN" sz="1400">
                <a:latin typeface="Calibri" panose="020F0502020204030204" pitchFamily="34" charset="0"/>
                <a:ea typeface="宋体" pitchFamily="2" charset="-122"/>
              </a:rPr>
              <a:t>3</a:t>
            </a:r>
            <a:endParaRPr lang="en-US" altLang="zh-CN" sz="1400">
              <a:latin typeface="Calibri" panose="020F0502020204030204" pitchFamily="34" charset="0"/>
              <a:ea typeface="宋体" pitchFamily="2" charset="-122"/>
            </a:endParaRPr>
          </a:p>
        </p:txBody>
      </p:sp>
      <p:sp>
        <p:nvSpPr>
          <p:cNvPr id="15" name="文本框 14"/>
          <p:cNvSpPr txBox="1"/>
          <p:nvPr>
            <p:custDataLst>
              <p:tags r:id="rId7"/>
            </p:custDataLst>
          </p:nvPr>
        </p:nvSpPr>
        <p:spPr>
          <a:xfrm>
            <a:off x="9405620" y="3742690"/>
            <a:ext cx="140271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Figure5 </a:t>
            </a:r>
            <a:r>
              <a:rPr lang="zh-CN" altLang="en-US" sz="1400">
                <a:latin typeface="Calibri" panose="020F0502020204030204" pitchFamily="34" charset="0"/>
                <a:ea typeface="宋体" pitchFamily="2" charset="-122"/>
              </a:rPr>
              <a:t>握拳</a:t>
            </a:r>
            <a:r>
              <a:rPr lang="en-US" altLang="zh-CN" sz="1400">
                <a:latin typeface="Calibri" panose="020F0502020204030204" pitchFamily="34" charset="0"/>
                <a:ea typeface="宋体" pitchFamily="2" charset="-122"/>
              </a:rPr>
              <a:t>4</a:t>
            </a:r>
            <a:endParaRPr lang="en-US" altLang="zh-CN" sz="1400">
              <a:latin typeface="Calibri" panose="020F0502020204030204" pitchFamily="34" charset="0"/>
              <a:ea typeface="宋体" pitchFamily="2" charset="-122"/>
            </a:endParaRPr>
          </a:p>
        </p:txBody>
      </p:sp>
      <p:sp>
        <p:nvSpPr>
          <p:cNvPr id="17" name="文本框 16"/>
          <p:cNvSpPr txBox="1"/>
          <p:nvPr>
            <p:custDataLst>
              <p:tags r:id="rId8"/>
            </p:custDataLst>
          </p:nvPr>
        </p:nvSpPr>
        <p:spPr>
          <a:xfrm>
            <a:off x="9455785" y="6311265"/>
            <a:ext cx="140271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Figure6 </a:t>
            </a:r>
            <a:r>
              <a:rPr lang="zh-CN" altLang="en-US" sz="1400">
                <a:latin typeface="Calibri" panose="020F0502020204030204" pitchFamily="34" charset="0"/>
                <a:ea typeface="宋体" pitchFamily="2" charset="-122"/>
              </a:rPr>
              <a:t>握拳</a:t>
            </a:r>
            <a:r>
              <a:rPr lang="en-US" altLang="zh-CN" sz="1400">
                <a:latin typeface="Calibri" panose="020F0502020204030204" pitchFamily="34" charset="0"/>
                <a:ea typeface="宋体" pitchFamily="2" charset="-122"/>
              </a:rPr>
              <a:t>5</a:t>
            </a:r>
            <a:endParaRPr lang="en-US" altLang="zh-CN" sz="1400">
              <a:latin typeface="Calibri" panose="020F0502020204030204" pitchFamily="34" charset="0"/>
              <a:ea typeface="宋体" pitchFamily="2" charset="-122"/>
            </a:endParaRPr>
          </a:p>
        </p:txBody>
      </p:sp>
      <p:pic>
        <p:nvPicPr>
          <p:cNvPr id="19" name="图片 1"/>
          <p:cNvPicPr>
            <a:picLocks noChangeAspect="1"/>
          </p:cNvPicPr>
          <p:nvPr>
            <p:custDataLst>
              <p:tags r:id="rId9"/>
            </p:custDataLst>
          </p:nvPr>
        </p:nvPicPr>
        <p:blipFill>
          <a:blip r:embed="rId10"/>
          <a:stretch>
            <a:fillRect/>
          </a:stretch>
        </p:blipFill>
        <p:spPr>
          <a:xfrm>
            <a:off x="353060" y="1656715"/>
            <a:ext cx="3420110" cy="2085975"/>
          </a:xfrm>
          <a:prstGeom prst="rect">
            <a:avLst/>
          </a:prstGeom>
          <a:noFill/>
          <a:ln>
            <a:noFill/>
          </a:ln>
        </p:spPr>
      </p:pic>
      <p:pic>
        <p:nvPicPr>
          <p:cNvPr id="20" name="图片 10"/>
          <p:cNvPicPr>
            <a:picLocks noChangeAspect="1"/>
          </p:cNvPicPr>
          <p:nvPr>
            <p:custDataLst>
              <p:tags r:id="rId11"/>
            </p:custDataLst>
          </p:nvPr>
        </p:nvPicPr>
        <p:blipFill>
          <a:blip r:embed="rId12"/>
          <a:stretch>
            <a:fillRect/>
          </a:stretch>
        </p:blipFill>
        <p:spPr>
          <a:xfrm>
            <a:off x="354330" y="4049395"/>
            <a:ext cx="3465195" cy="2177415"/>
          </a:xfrm>
          <a:prstGeom prst="rect">
            <a:avLst/>
          </a:prstGeom>
          <a:noFill/>
          <a:ln>
            <a:noFill/>
          </a:ln>
        </p:spPr>
      </p:pic>
      <p:pic>
        <p:nvPicPr>
          <p:cNvPr id="21" name="图片 11"/>
          <p:cNvPicPr>
            <a:picLocks noChangeAspect="1"/>
          </p:cNvPicPr>
          <p:nvPr>
            <p:custDataLst>
              <p:tags r:id="rId13"/>
            </p:custDataLst>
          </p:nvPr>
        </p:nvPicPr>
        <p:blipFill>
          <a:blip r:embed="rId14"/>
          <a:stretch>
            <a:fillRect/>
          </a:stretch>
        </p:blipFill>
        <p:spPr>
          <a:xfrm>
            <a:off x="4250690" y="1737360"/>
            <a:ext cx="3590925" cy="2001520"/>
          </a:xfrm>
          <a:prstGeom prst="rect">
            <a:avLst/>
          </a:prstGeom>
          <a:noFill/>
          <a:ln>
            <a:noFill/>
          </a:ln>
        </p:spPr>
      </p:pic>
      <p:pic>
        <p:nvPicPr>
          <p:cNvPr id="22" name="图片 12"/>
          <p:cNvPicPr>
            <a:picLocks noChangeAspect="1"/>
          </p:cNvPicPr>
          <p:nvPr>
            <p:custDataLst>
              <p:tags r:id="rId15"/>
            </p:custDataLst>
          </p:nvPr>
        </p:nvPicPr>
        <p:blipFill>
          <a:blip r:embed="rId16"/>
          <a:stretch>
            <a:fillRect/>
          </a:stretch>
        </p:blipFill>
        <p:spPr>
          <a:xfrm>
            <a:off x="4250690" y="4049395"/>
            <a:ext cx="3542030" cy="2170430"/>
          </a:xfrm>
          <a:prstGeom prst="rect">
            <a:avLst/>
          </a:prstGeom>
          <a:noFill/>
          <a:ln>
            <a:noFill/>
          </a:ln>
        </p:spPr>
      </p:pic>
      <p:pic>
        <p:nvPicPr>
          <p:cNvPr id="23" name="图片 13"/>
          <p:cNvPicPr>
            <a:picLocks noChangeAspect="1"/>
          </p:cNvPicPr>
          <p:nvPr>
            <p:custDataLst>
              <p:tags r:id="rId17"/>
            </p:custDataLst>
          </p:nvPr>
        </p:nvPicPr>
        <p:blipFill>
          <a:blip r:embed="rId18"/>
          <a:stretch>
            <a:fillRect/>
          </a:stretch>
        </p:blipFill>
        <p:spPr>
          <a:xfrm>
            <a:off x="8319135" y="1737360"/>
            <a:ext cx="3403600" cy="2005330"/>
          </a:xfrm>
          <a:prstGeom prst="rect">
            <a:avLst/>
          </a:prstGeom>
          <a:noFill/>
          <a:ln>
            <a:noFill/>
          </a:ln>
        </p:spPr>
      </p:pic>
      <p:pic>
        <p:nvPicPr>
          <p:cNvPr id="24" name="图片 14"/>
          <p:cNvPicPr>
            <a:picLocks noChangeAspect="1"/>
          </p:cNvPicPr>
          <p:nvPr>
            <p:custDataLst>
              <p:tags r:id="rId19"/>
            </p:custDataLst>
          </p:nvPr>
        </p:nvPicPr>
        <p:blipFill>
          <a:blip r:embed="rId20"/>
          <a:stretch>
            <a:fillRect/>
          </a:stretch>
        </p:blipFill>
        <p:spPr>
          <a:xfrm>
            <a:off x="8319135" y="4096385"/>
            <a:ext cx="3403600" cy="2123440"/>
          </a:xfrm>
          <a:prstGeom prst="rect">
            <a:avLst/>
          </a:prstGeom>
          <a:noFill/>
          <a:ln>
            <a:noFill/>
          </a:ln>
        </p:spPr>
      </p:pic>
      <p:sp>
        <p:nvSpPr>
          <p:cNvPr id="25" name="文本框 24"/>
          <p:cNvSpPr txBox="1"/>
          <p:nvPr/>
        </p:nvSpPr>
        <p:spPr>
          <a:xfrm>
            <a:off x="209550" y="981710"/>
            <a:ext cx="11670665" cy="583565"/>
          </a:xfrm>
          <a:prstGeom prst="rect">
            <a:avLst/>
          </a:prstGeom>
          <a:noFill/>
        </p:spPr>
        <p:txBody>
          <a:bodyPr wrap="square" rtlCol="0" anchor="t">
            <a:spAutoFit/>
          </a:bodyPr>
          <a:p>
            <a:r>
              <a:rPr lang="en-US" altLang="zh-CN" sz="1600">
                <a:sym typeface="+mn-ea"/>
              </a:rPr>
              <a:t>       </a:t>
            </a:r>
            <a:r>
              <a:rPr lang="zh-CN" altLang="en-US" sz="1600">
                <a:sym typeface="+mn-ea"/>
              </a:rPr>
              <a:t>个体肌肉疲劳是生物力学分析中的一个重要因素。当肌肉不能保持一定的收缩时，才会被归类为疲劳(这个时间点也被称为疲劳点，point of failure)，肌肉疲劳是一个渐进的过程。</a:t>
            </a:r>
            <a:endParaRPr lang="zh-CN" altLang="en-US" sz="1600">
              <a:sym typeface="+mn-ea"/>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4" name="组合 3"/>
          <p:cNvGrpSpPr/>
          <p:nvPr/>
        </p:nvGrpSpPr>
        <p:grpSpPr>
          <a:xfrm>
            <a:off x="-635" y="-110490"/>
            <a:ext cx="12192635" cy="1156335"/>
            <a:chOff x="-1" y="-174"/>
            <a:chExt cx="19201" cy="1821"/>
          </a:xfrm>
        </p:grpSpPr>
        <p:sp>
          <p:nvSpPr>
            <p:cNvPr id="5" name="矩形 4"/>
            <p:cNvSpPr/>
            <p:nvPr>
              <p:custDataLst>
                <p:tags r:id="rId1"/>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2"/>
              </p:custDataLst>
            </p:nvPr>
          </p:nvSpPr>
          <p:spPr>
            <a:xfrm>
              <a:off x="765" y="353"/>
              <a:ext cx="13201" cy="822"/>
            </a:xfrm>
            <a:prstGeom prst="rect">
              <a:avLst/>
            </a:prstGeom>
            <a:noFill/>
          </p:spPr>
          <p:txBody>
            <a:bodyPr wrap="square" rtlCol="0">
              <a:spAutoFit/>
            </a:bodyPr>
            <a:p>
              <a:r>
                <a:rPr lang="zh-CN" altLang="en-US" sz="2800" b="1">
                  <a:solidFill>
                    <a:schemeClr val="bg1"/>
                  </a:solidFill>
                </a:rPr>
                <a:t>四、实验结果：平均绝对值、肌肉激活度、肌肉</a:t>
              </a:r>
              <a:r>
                <a:rPr lang="zh-CN" altLang="en-US" sz="2800" b="1">
                  <a:solidFill>
                    <a:schemeClr val="bg1"/>
                  </a:solidFill>
                </a:rPr>
                <a:t>疲劳</a:t>
              </a:r>
              <a:endParaRPr lang="zh-CN" altLang="en-US" sz="2800" b="1">
                <a:solidFill>
                  <a:schemeClr val="bg1"/>
                </a:solidFill>
              </a:endParaRPr>
            </a:p>
          </p:txBody>
        </p:sp>
        <p:pic>
          <p:nvPicPr>
            <p:cNvPr id="9" name="图片 2"/>
            <p:cNvPicPr>
              <a:picLocks noChangeAspect="1"/>
            </p:cNvPicPr>
            <p:nvPr>
              <p:custDataLst>
                <p:tags r:id="rId3"/>
              </p:custDataLst>
            </p:nvPr>
          </p:nvPicPr>
          <p:blipFill>
            <a:blip r:embed="rId4"/>
            <a:stretch>
              <a:fillRect/>
            </a:stretch>
          </p:blipFill>
          <p:spPr>
            <a:xfrm>
              <a:off x="14069" y="-174"/>
              <a:ext cx="4980" cy="1821"/>
            </a:xfrm>
            <a:prstGeom prst="rect">
              <a:avLst/>
            </a:prstGeom>
            <a:noFill/>
            <a:ln w="9525">
              <a:noFill/>
            </a:ln>
          </p:spPr>
        </p:pic>
      </p:grpSp>
      <p:sp>
        <p:nvSpPr>
          <p:cNvPr id="100" name="文本框 99"/>
          <p:cNvSpPr txBox="1"/>
          <p:nvPr/>
        </p:nvSpPr>
        <p:spPr>
          <a:xfrm>
            <a:off x="1315085" y="3742690"/>
            <a:ext cx="132270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 1 </a:t>
            </a:r>
            <a:r>
              <a:rPr lang="zh-CN" altLang="en-US" sz="1400">
                <a:latin typeface="Calibri" panose="020F0502020204030204" pitchFamily="34" charset="0"/>
                <a:ea typeface="宋体" pitchFamily="2" charset="-122"/>
              </a:rPr>
              <a:t>打球</a:t>
            </a:r>
            <a:r>
              <a:rPr lang="en-US" altLang="zh-CN" sz="1400">
                <a:latin typeface="Calibri" panose="020F0502020204030204" pitchFamily="34" charset="0"/>
                <a:ea typeface="宋体" pitchFamily="2" charset="-122"/>
              </a:rPr>
              <a:t>1</a:t>
            </a:r>
            <a:endParaRPr lang="en-US" altLang="zh-CN" sz="1400">
              <a:latin typeface="Calibri" panose="020F0502020204030204" pitchFamily="34" charset="0"/>
              <a:ea typeface="宋体" pitchFamily="2" charset="-122"/>
            </a:endParaRPr>
          </a:p>
        </p:txBody>
      </p:sp>
      <p:sp>
        <p:nvSpPr>
          <p:cNvPr id="7" name="文本框 6"/>
          <p:cNvSpPr txBox="1"/>
          <p:nvPr/>
        </p:nvSpPr>
        <p:spPr>
          <a:xfrm>
            <a:off x="1315085" y="6367145"/>
            <a:ext cx="233616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Figure2 </a:t>
            </a:r>
            <a:r>
              <a:rPr lang="zh-CN" altLang="en-US" sz="1400">
                <a:latin typeface="Calibri" panose="020F0502020204030204" pitchFamily="34" charset="0"/>
                <a:ea typeface="宋体" pitchFamily="2" charset="-122"/>
              </a:rPr>
              <a:t>打球</a:t>
            </a:r>
            <a:r>
              <a:rPr lang="en-US" altLang="zh-CN" sz="1400">
                <a:latin typeface="Calibri" panose="020F0502020204030204" pitchFamily="34" charset="0"/>
                <a:ea typeface="宋体" pitchFamily="2" charset="-122"/>
              </a:rPr>
              <a:t>2</a:t>
            </a:r>
            <a:endParaRPr lang="en-US" altLang="zh-CN" sz="1400">
              <a:latin typeface="Calibri" panose="020F0502020204030204" pitchFamily="34" charset="0"/>
              <a:ea typeface="宋体" pitchFamily="2" charset="-122"/>
            </a:endParaRPr>
          </a:p>
        </p:txBody>
      </p:sp>
      <p:sp>
        <p:nvSpPr>
          <p:cNvPr id="12" name="文本框 11"/>
          <p:cNvSpPr txBox="1"/>
          <p:nvPr>
            <p:custDataLst>
              <p:tags r:id="rId5"/>
            </p:custDataLst>
          </p:nvPr>
        </p:nvSpPr>
        <p:spPr>
          <a:xfrm>
            <a:off x="5465445" y="3742690"/>
            <a:ext cx="1262380"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Figure3 </a:t>
            </a:r>
            <a:r>
              <a:rPr lang="zh-CN" altLang="en-US" sz="1400">
                <a:latin typeface="Calibri" panose="020F0502020204030204" pitchFamily="34" charset="0"/>
                <a:ea typeface="宋体" pitchFamily="2" charset="-122"/>
              </a:rPr>
              <a:t>打球</a:t>
            </a:r>
            <a:r>
              <a:rPr lang="en-US" altLang="zh-CN" sz="1400">
                <a:latin typeface="Calibri" panose="020F0502020204030204" pitchFamily="34" charset="0"/>
                <a:ea typeface="宋体" pitchFamily="2" charset="-122"/>
              </a:rPr>
              <a:t>3</a:t>
            </a:r>
            <a:endParaRPr lang="en-US" altLang="zh-CN" sz="1400">
              <a:latin typeface="Calibri" panose="020F0502020204030204" pitchFamily="34" charset="0"/>
              <a:ea typeface="宋体" pitchFamily="2" charset="-122"/>
            </a:endParaRPr>
          </a:p>
        </p:txBody>
      </p:sp>
      <p:sp>
        <p:nvSpPr>
          <p:cNvPr id="13" name="文本框 12"/>
          <p:cNvSpPr txBox="1"/>
          <p:nvPr>
            <p:custDataLst>
              <p:tags r:id="rId6"/>
            </p:custDataLst>
          </p:nvPr>
        </p:nvSpPr>
        <p:spPr>
          <a:xfrm>
            <a:off x="5521960" y="6311265"/>
            <a:ext cx="140271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Figure4 </a:t>
            </a:r>
            <a:r>
              <a:rPr lang="zh-CN" altLang="en-US" sz="1400">
                <a:latin typeface="Calibri" panose="020F0502020204030204" pitchFamily="34" charset="0"/>
                <a:ea typeface="宋体" pitchFamily="2" charset="-122"/>
              </a:rPr>
              <a:t>打球</a:t>
            </a:r>
            <a:r>
              <a:rPr lang="en-US" altLang="zh-CN" sz="1400">
                <a:latin typeface="Calibri" panose="020F0502020204030204" pitchFamily="34" charset="0"/>
                <a:ea typeface="宋体" pitchFamily="2" charset="-122"/>
              </a:rPr>
              <a:t>4</a:t>
            </a:r>
            <a:endParaRPr lang="en-US" altLang="zh-CN" sz="1400">
              <a:latin typeface="Calibri" panose="020F0502020204030204" pitchFamily="34" charset="0"/>
              <a:ea typeface="宋体" pitchFamily="2" charset="-122"/>
            </a:endParaRPr>
          </a:p>
        </p:txBody>
      </p:sp>
      <p:sp>
        <p:nvSpPr>
          <p:cNvPr id="15" name="文本框 14"/>
          <p:cNvSpPr txBox="1"/>
          <p:nvPr>
            <p:custDataLst>
              <p:tags r:id="rId7"/>
            </p:custDataLst>
          </p:nvPr>
        </p:nvSpPr>
        <p:spPr>
          <a:xfrm>
            <a:off x="9405620" y="3742690"/>
            <a:ext cx="1402715" cy="306705"/>
          </a:xfrm>
          <a:prstGeom prst="rect">
            <a:avLst/>
          </a:prstGeom>
          <a:noFill/>
          <a:ln w="9525">
            <a:noFill/>
          </a:ln>
        </p:spPr>
        <p:txBody>
          <a:bodyPr wrap="square">
            <a:spAutoFit/>
          </a:bodyPr>
          <a:p>
            <a:r>
              <a:rPr lang="en-US" sz="1400">
                <a:latin typeface="Calibri" panose="020F0502020204030204" pitchFamily="34" charset="0"/>
                <a:ea typeface="宋体" pitchFamily="2" charset="-122"/>
              </a:rPr>
              <a:t>Figure5 </a:t>
            </a:r>
            <a:r>
              <a:rPr lang="zh-CN" altLang="en-US" sz="1400">
                <a:latin typeface="Calibri" panose="020F0502020204030204" pitchFamily="34" charset="0"/>
                <a:ea typeface="宋体" pitchFamily="2" charset="-122"/>
              </a:rPr>
              <a:t>打球</a:t>
            </a:r>
            <a:r>
              <a:rPr lang="en-US" altLang="zh-CN" sz="1400">
                <a:latin typeface="Calibri" panose="020F0502020204030204" pitchFamily="34" charset="0"/>
                <a:ea typeface="宋体" pitchFamily="2" charset="-122"/>
              </a:rPr>
              <a:t>5</a:t>
            </a:r>
            <a:endParaRPr lang="en-US" altLang="zh-CN" sz="1400">
              <a:latin typeface="Calibri" panose="020F0502020204030204" pitchFamily="34" charset="0"/>
              <a:ea typeface="宋体" pitchFamily="2" charset="-122"/>
            </a:endParaRPr>
          </a:p>
        </p:txBody>
      </p:sp>
      <p:pic>
        <p:nvPicPr>
          <p:cNvPr id="10" name="图片 6"/>
          <p:cNvPicPr>
            <a:picLocks noChangeAspect="1"/>
          </p:cNvPicPr>
          <p:nvPr>
            <p:custDataLst>
              <p:tags r:id="rId8"/>
            </p:custDataLst>
          </p:nvPr>
        </p:nvPicPr>
        <p:blipFill>
          <a:blip r:embed="rId9"/>
          <a:stretch>
            <a:fillRect/>
          </a:stretch>
        </p:blipFill>
        <p:spPr>
          <a:xfrm>
            <a:off x="354330" y="1732915"/>
            <a:ext cx="3547110" cy="1997075"/>
          </a:xfrm>
          <a:prstGeom prst="rect">
            <a:avLst/>
          </a:prstGeom>
          <a:noFill/>
          <a:ln>
            <a:noFill/>
          </a:ln>
        </p:spPr>
      </p:pic>
      <p:pic>
        <p:nvPicPr>
          <p:cNvPr id="2" name="图片 5"/>
          <p:cNvPicPr>
            <a:picLocks noChangeAspect="1"/>
          </p:cNvPicPr>
          <p:nvPr>
            <p:custDataLst>
              <p:tags r:id="rId10"/>
            </p:custDataLst>
          </p:nvPr>
        </p:nvPicPr>
        <p:blipFill>
          <a:blip r:embed="rId11"/>
          <a:stretch>
            <a:fillRect/>
          </a:stretch>
        </p:blipFill>
        <p:spPr>
          <a:xfrm>
            <a:off x="392430" y="4049395"/>
            <a:ext cx="3547110" cy="2133600"/>
          </a:xfrm>
          <a:prstGeom prst="rect">
            <a:avLst/>
          </a:prstGeom>
          <a:noFill/>
          <a:ln>
            <a:noFill/>
          </a:ln>
        </p:spPr>
      </p:pic>
      <p:pic>
        <p:nvPicPr>
          <p:cNvPr id="11" name="图片 7"/>
          <p:cNvPicPr>
            <a:picLocks noChangeAspect="1"/>
          </p:cNvPicPr>
          <p:nvPr>
            <p:custDataLst>
              <p:tags r:id="rId12"/>
            </p:custDataLst>
          </p:nvPr>
        </p:nvPicPr>
        <p:blipFill>
          <a:blip r:embed="rId13"/>
          <a:stretch>
            <a:fillRect/>
          </a:stretch>
        </p:blipFill>
        <p:spPr>
          <a:xfrm>
            <a:off x="4250690" y="1699895"/>
            <a:ext cx="3539490" cy="2042795"/>
          </a:xfrm>
          <a:prstGeom prst="rect">
            <a:avLst/>
          </a:prstGeom>
          <a:noFill/>
          <a:ln>
            <a:noFill/>
          </a:ln>
        </p:spPr>
      </p:pic>
      <p:pic>
        <p:nvPicPr>
          <p:cNvPr id="3" name="图片 8"/>
          <p:cNvPicPr>
            <a:picLocks noChangeAspect="1"/>
          </p:cNvPicPr>
          <p:nvPr>
            <p:custDataLst>
              <p:tags r:id="rId14"/>
            </p:custDataLst>
          </p:nvPr>
        </p:nvPicPr>
        <p:blipFill>
          <a:blip r:embed="rId15"/>
          <a:stretch>
            <a:fillRect/>
          </a:stretch>
        </p:blipFill>
        <p:spPr>
          <a:xfrm>
            <a:off x="4290060" y="4096385"/>
            <a:ext cx="3500755" cy="2085975"/>
          </a:xfrm>
          <a:prstGeom prst="rect">
            <a:avLst/>
          </a:prstGeom>
          <a:noFill/>
          <a:ln>
            <a:noFill/>
          </a:ln>
        </p:spPr>
      </p:pic>
      <p:pic>
        <p:nvPicPr>
          <p:cNvPr id="6" name="图片 9"/>
          <p:cNvPicPr>
            <a:picLocks noChangeAspect="1"/>
          </p:cNvPicPr>
          <p:nvPr>
            <p:custDataLst>
              <p:tags r:id="rId16"/>
            </p:custDataLst>
          </p:nvPr>
        </p:nvPicPr>
        <p:blipFill>
          <a:blip r:embed="rId17"/>
          <a:stretch>
            <a:fillRect/>
          </a:stretch>
        </p:blipFill>
        <p:spPr>
          <a:xfrm>
            <a:off x="8271510" y="1669415"/>
            <a:ext cx="3451225" cy="2063115"/>
          </a:xfrm>
          <a:prstGeom prst="rect">
            <a:avLst/>
          </a:prstGeom>
          <a:noFill/>
          <a:ln>
            <a:noFill/>
          </a:ln>
        </p:spPr>
      </p:pic>
      <p:sp>
        <p:nvSpPr>
          <p:cNvPr id="14" name="文本框 13"/>
          <p:cNvSpPr txBox="1"/>
          <p:nvPr/>
        </p:nvSpPr>
        <p:spPr>
          <a:xfrm>
            <a:off x="266065" y="1036955"/>
            <a:ext cx="8462645" cy="491490"/>
          </a:xfrm>
          <a:prstGeom prst="rect">
            <a:avLst/>
          </a:prstGeom>
          <a:noFill/>
        </p:spPr>
        <p:txBody>
          <a:bodyPr wrap="square" rtlCol="0">
            <a:spAutoFit/>
          </a:bodyPr>
          <a:p>
            <a:r>
              <a:rPr lang="en-US" altLang="zh-CN"/>
              <a:t>1. </a:t>
            </a:r>
            <a:r>
              <a:rPr lang="zh-CN" altLang="en-US"/>
              <a:t>患者的肌肉活动强度差于正常人，进一步验证</a:t>
            </a:r>
            <a:r>
              <a:rPr lang="zh-CN" altLang="en-US"/>
              <a:t>肌电数据的可行</a:t>
            </a:r>
            <a:r>
              <a:rPr lang="zh-CN" altLang="en-US"/>
              <a:t>性。</a:t>
            </a:r>
            <a:endParaRPr lang="zh-CN" altLang="en-US"/>
          </a:p>
          <a:p>
            <a:r>
              <a:rPr lang="en-US" altLang="zh-CN"/>
              <a:t>2. </a:t>
            </a:r>
            <a:r>
              <a:rPr lang="zh-CN" altLang="en-US"/>
              <a:t>可进一步分析肌肉活动模式：观察</a:t>
            </a:r>
            <a:r>
              <a:rPr lang="en-US" altLang="zh-CN"/>
              <a:t>不同动作或任务对肌肉活动的影响，从而了解肌肉在不同情况下的表现。</a:t>
            </a:r>
            <a:endParaRPr lang="en-US" altLang="zh-CN"/>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4" name="组合 3"/>
          <p:cNvGrpSpPr/>
          <p:nvPr/>
        </p:nvGrpSpPr>
        <p:grpSpPr>
          <a:xfrm>
            <a:off x="-635" y="-110490"/>
            <a:ext cx="12192635" cy="1156335"/>
            <a:chOff x="-1" y="-174"/>
            <a:chExt cx="19201" cy="1821"/>
          </a:xfrm>
        </p:grpSpPr>
        <p:sp>
          <p:nvSpPr>
            <p:cNvPr id="5" name="矩形 4"/>
            <p:cNvSpPr/>
            <p:nvPr>
              <p:custDataLst>
                <p:tags r:id="rId1"/>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2"/>
              </p:custDataLst>
            </p:nvPr>
          </p:nvSpPr>
          <p:spPr>
            <a:xfrm>
              <a:off x="388" y="325"/>
              <a:ext cx="13771" cy="822"/>
            </a:xfrm>
            <a:prstGeom prst="rect">
              <a:avLst/>
            </a:prstGeom>
            <a:noFill/>
          </p:spPr>
          <p:txBody>
            <a:bodyPr wrap="square" rtlCol="0">
              <a:spAutoFit/>
            </a:bodyPr>
            <a:p>
              <a:r>
                <a:rPr lang="zh-CN" altLang="en-US" sz="2800" b="1">
                  <a:solidFill>
                    <a:schemeClr val="bg1"/>
                  </a:solidFill>
                </a:rPr>
                <a:t>四、实验结果：双阈值</a:t>
              </a:r>
              <a:r>
                <a:rPr lang="en-US" altLang="zh-CN" sz="2800" b="1">
                  <a:solidFill>
                    <a:schemeClr val="bg1"/>
                  </a:solidFill>
                </a:rPr>
                <a:t>(</a:t>
              </a:r>
              <a:r>
                <a:rPr lang="zh-CN" altLang="en-US" sz="2800" b="1">
                  <a:solidFill>
                    <a:schemeClr val="bg1"/>
                  </a:solidFill>
                </a:rPr>
                <a:t>肌肉激活时间阈值和振幅阈值</a:t>
              </a:r>
              <a:r>
                <a:rPr lang="en-US" altLang="zh-CN" sz="2800" b="1">
                  <a:solidFill>
                    <a:schemeClr val="bg1"/>
                  </a:solidFill>
                </a:rPr>
                <a:t>)</a:t>
              </a:r>
              <a:endParaRPr lang="en-US" altLang="zh-CN" sz="2800" b="1">
                <a:solidFill>
                  <a:schemeClr val="bg1"/>
                </a:solidFill>
              </a:endParaRPr>
            </a:p>
          </p:txBody>
        </p:sp>
        <p:pic>
          <p:nvPicPr>
            <p:cNvPr id="9" name="图片 2"/>
            <p:cNvPicPr>
              <a:picLocks noChangeAspect="1"/>
            </p:cNvPicPr>
            <p:nvPr>
              <p:custDataLst>
                <p:tags r:id="rId3"/>
              </p:custDataLst>
            </p:nvPr>
          </p:nvPicPr>
          <p:blipFill>
            <a:blip r:embed="rId4"/>
            <a:stretch>
              <a:fillRect/>
            </a:stretch>
          </p:blipFill>
          <p:spPr>
            <a:xfrm>
              <a:off x="14069" y="-174"/>
              <a:ext cx="4980" cy="1821"/>
            </a:xfrm>
            <a:prstGeom prst="rect">
              <a:avLst/>
            </a:prstGeom>
            <a:noFill/>
            <a:ln w="9525">
              <a:noFill/>
            </a:ln>
          </p:spPr>
        </p:pic>
      </p:grpSp>
      <p:pic>
        <p:nvPicPr>
          <p:cNvPr id="2" name="图片 1"/>
          <p:cNvPicPr>
            <a:picLocks noChangeAspect="1"/>
          </p:cNvPicPr>
          <p:nvPr>
            <p:custDataLst>
              <p:tags r:id="rId5"/>
            </p:custDataLst>
          </p:nvPr>
        </p:nvPicPr>
        <p:blipFill>
          <a:blip r:embed="rId6"/>
          <a:stretch>
            <a:fillRect/>
          </a:stretch>
        </p:blipFill>
        <p:spPr>
          <a:xfrm>
            <a:off x="371475" y="1518920"/>
            <a:ext cx="5158740" cy="5277485"/>
          </a:xfrm>
          <a:prstGeom prst="rect">
            <a:avLst/>
          </a:prstGeom>
        </p:spPr>
      </p:pic>
      <p:pic>
        <p:nvPicPr>
          <p:cNvPr id="3" name="图片 2"/>
          <p:cNvPicPr>
            <a:picLocks noChangeAspect="1"/>
          </p:cNvPicPr>
          <p:nvPr>
            <p:custDataLst>
              <p:tags r:id="rId7"/>
            </p:custDataLst>
          </p:nvPr>
        </p:nvPicPr>
        <p:blipFill>
          <a:blip r:embed="rId8"/>
          <a:stretch>
            <a:fillRect/>
          </a:stretch>
        </p:blipFill>
        <p:spPr>
          <a:xfrm>
            <a:off x="5949950" y="1480820"/>
            <a:ext cx="5162550" cy="5315585"/>
          </a:xfrm>
          <a:prstGeom prst="rect">
            <a:avLst/>
          </a:prstGeom>
        </p:spPr>
      </p:pic>
      <p:sp>
        <p:nvSpPr>
          <p:cNvPr id="6" name="矩形 5"/>
          <p:cNvSpPr/>
          <p:nvPr/>
        </p:nvSpPr>
        <p:spPr>
          <a:xfrm>
            <a:off x="329565" y="1894205"/>
            <a:ext cx="635000" cy="483870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custDataLst>
              <p:tags r:id="rId9"/>
            </p:custDataLst>
          </p:nvPr>
        </p:nvSpPr>
        <p:spPr>
          <a:xfrm>
            <a:off x="5949950" y="1894840"/>
            <a:ext cx="635000" cy="483806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494665" y="1101090"/>
            <a:ext cx="10318750" cy="291465"/>
          </a:xfrm>
          <a:prstGeom prst="rect">
            <a:avLst/>
          </a:prstGeom>
          <a:noFill/>
        </p:spPr>
        <p:txBody>
          <a:bodyPr wrap="square" rtlCol="0">
            <a:spAutoFit/>
          </a:bodyPr>
          <a:p>
            <a:r>
              <a:rPr lang="zh-CN" altLang="en-US"/>
              <a:t>确定</a:t>
            </a:r>
            <a:r>
              <a:rPr lang="zh-CN" altLang="en-US" b="1">
                <a:solidFill>
                  <a:srgbClr val="00508A"/>
                </a:solidFill>
              </a:rPr>
              <a:t>背景噪声的的均值和方差</a:t>
            </a:r>
            <a:r>
              <a:rPr lang="zh-CN" altLang="en-US"/>
              <a:t>，当肌电信号超过噪声均值</a:t>
            </a:r>
            <a:r>
              <a:rPr lang="zh-CN" altLang="en-US" b="1">
                <a:solidFill>
                  <a:srgbClr val="00508A"/>
                </a:solidFill>
              </a:rPr>
              <a:t>两倍</a:t>
            </a:r>
            <a:r>
              <a:rPr lang="zh-CN" altLang="en-US"/>
              <a:t>标准差(95%置信度)，并持续</a:t>
            </a:r>
            <a:r>
              <a:rPr lang="zh-CN" altLang="en-US" b="1">
                <a:solidFill>
                  <a:srgbClr val="00508A"/>
                </a:solidFill>
              </a:rPr>
              <a:t>一定的时间</a:t>
            </a:r>
            <a:r>
              <a:rPr lang="zh-CN" altLang="en-US"/>
              <a:t>(通常是10 - 50ms)，认为肌肉激活。</a:t>
            </a:r>
            <a:endParaRPr lang="zh-CN"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40" name="文本框 39"/>
          <p:cNvSpPr txBox="1"/>
          <p:nvPr/>
        </p:nvSpPr>
        <p:spPr>
          <a:xfrm>
            <a:off x="1043940" y="375073"/>
            <a:ext cx="5986780" cy="521970"/>
          </a:xfrm>
          <a:prstGeom prst="rect">
            <a:avLst/>
          </a:prstGeom>
          <a:noFill/>
          <a:ln w="9525">
            <a:noFill/>
          </a:ln>
        </p:spPr>
        <p:txBody>
          <a:bodyPr wrap="square">
            <a:spAutoFit/>
          </a:bodyPr>
          <a:p>
            <a:pPr eaLnBrk="1" hangingPunct="1"/>
            <a:r>
              <a:rPr lang="zh-CN" altLang="en-US" sz="2800" b="1" dirty="0">
                <a:latin typeface="Arial" panose="020B0604020202020204" pitchFamily="34" charset="0"/>
              </a:rPr>
              <a:t>研究背景：意识障碍</a:t>
            </a:r>
            <a:endParaRPr lang="zh-CN" altLang="en-US" sz="2800" b="1" dirty="0">
              <a:latin typeface="Arial" panose="020B0604020202020204" pitchFamily="34" charset="0"/>
            </a:endParaRPr>
          </a:p>
        </p:txBody>
      </p:sp>
      <p:pic>
        <p:nvPicPr>
          <p:cNvPr id="18441" name="图片 33"/>
          <p:cNvPicPr>
            <a:picLocks noChangeAspect="1"/>
          </p:cNvPicPr>
          <p:nvPr/>
        </p:nvPicPr>
        <p:blipFill>
          <a:blip r:embed="rId1"/>
          <a:stretch>
            <a:fillRect/>
          </a:stretch>
        </p:blipFill>
        <p:spPr>
          <a:xfrm>
            <a:off x="10077451" y="-27516"/>
            <a:ext cx="2042583" cy="747183"/>
          </a:xfrm>
          <a:prstGeom prst="rect">
            <a:avLst/>
          </a:prstGeom>
          <a:noFill/>
          <a:ln w="9525">
            <a:noFill/>
          </a:ln>
        </p:spPr>
      </p:pic>
      <p:pic>
        <p:nvPicPr>
          <p:cNvPr id="3" name="图片 2"/>
          <p:cNvPicPr>
            <a:picLocks noChangeAspect="1"/>
          </p:cNvPicPr>
          <p:nvPr/>
        </p:nvPicPr>
        <p:blipFill>
          <a:blip r:embed="rId2"/>
          <a:stretch>
            <a:fillRect/>
          </a:stretch>
        </p:blipFill>
        <p:spPr>
          <a:xfrm>
            <a:off x="777875" y="1623695"/>
            <a:ext cx="7168515" cy="4139565"/>
          </a:xfrm>
          <a:prstGeom prst="rect">
            <a:avLst/>
          </a:prstGeom>
        </p:spPr>
      </p:pic>
      <p:sp>
        <p:nvSpPr>
          <p:cNvPr id="4" name="文本框 3"/>
          <p:cNvSpPr txBox="1"/>
          <p:nvPr/>
        </p:nvSpPr>
        <p:spPr>
          <a:xfrm>
            <a:off x="7988935" y="4065905"/>
            <a:ext cx="3625215" cy="1527175"/>
          </a:xfrm>
          <a:prstGeom prst="rect">
            <a:avLst/>
          </a:prstGeom>
          <a:noFill/>
        </p:spPr>
        <p:txBody>
          <a:bodyPr wrap="square" rtlCol="0" anchor="t">
            <a:spAutoFit/>
          </a:bodyPr>
          <a:p>
            <a:pPr>
              <a:lnSpc>
                <a:spcPct val="130000"/>
              </a:lnSpc>
            </a:pPr>
            <a:r>
              <a:rPr lang="zh-CN" altLang="en-US" sz="900"/>
              <a:t>CCP = covert cortical processing; </a:t>
            </a:r>
            <a:endParaRPr lang="zh-CN" altLang="en-US" sz="900"/>
          </a:p>
          <a:p>
            <a:pPr>
              <a:lnSpc>
                <a:spcPct val="130000"/>
              </a:lnSpc>
            </a:pPr>
            <a:r>
              <a:rPr lang="zh-CN" altLang="en-US" sz="900"/>
              <a:t>CMD = cognitive motor dissociation;</a:t>
            </a:r>
            <a:endParaRPr lang="zh-CN" altLang="en-US" sz="900"/>
          </a:p>
          <a:p>
            <a:pPr>
              <a:lnSpc>
                <a:spcPct val="130000"/>
              </a:lnSpc>
            </a:pPr>
            <a:r>
              <a:rPr lang="zh-CN" altLang="en-US" sz="900"/>
              <a:t>CS = confusional state; </a:t>
            </a:r>
            <a:endParaRPr lang="zh-CN" altLang="en-US" sz="900"/>
          </a:p>
          <a:p>
            <a:pPr>
              <a:lnSpc>
                <a:spcPct val="130000"/>
              </a:lnSpc>
            </a:pPr>
            <a:r>
              <a:rPr lang="zh-CN" altLang="en-US" sz="900"/>
              <a:t>LIS = locked</a:t>
            </a:r>
            <a:r>
              <a:rPr lang="en-US" altLang="zh-CN" sz="900"/>
              <a:t> </a:t>
            </a:r>
            <a:r>
              <a:rPr lang="zh-CN" altLang="en-US" sz="900"/>
              <a:t>in syndrome; </a:t>
            </a:r>
            <a:endParaRPr lang="zh-CN" altLang="en-US" sz="900"/>
          </a:p>
          <a:p>
            <a:pPr>
              <a:lnSpc>
                <a:spcPct val="130000"/>
              </a:lnSpc>
            </a:pPr>
            <a:r>
              <a:rPr lang="zh-CN" altLang="en-US" sz="900"/>
              <a:t>MCS– = minimally conscious state without language function; </a:t>
            </a:r>
            <a:endParaRPr lang="zh-CN" altLang="en-US" sz="900"/>
          </a:p>
          <a:p>
            <a:pPr>
              <a:lnSpc>
                <a:spcPct val="130000"/>
              </a:lnSpc>
            </a:pPr>
            <a:r>
              <a:rPr lang="zh-CN" altLang="en-US" sz="900"/>
              <a:t>MCS + = minimally conscious state with language function; </a:t>
            </a:r>
            <a:endParaRPr lang="zh-CN" altLang="en-US" sz="900"/>
          </a:p>
          <a:p>
            <a:pPr>
              <a:lnSpc>
                <a:spcPct val="130000"/>
              </a:lnSpc>
            </a:pPr>
            <a:r>
              <a:rPr lang="zh-CN" altLang="en-US" sz="900"/>
              <a:t>UWS = unresponsive wakefulness syndrome; </a:t>
            </a:r>
            <a:endParaRPr lang="zh-CN" altLang="en-US" sz="900"/>
          </a:p>
          <a:p>
            <a:pPr>
              <a:lnSpc>
                <a:spcPct val="130000"/>
              </a:lnSpc>
            </a:pPr>
            <a:r>
              <a:rPr lang="zh-CN" altLang="en-US" sz="900"/>
              <a:t>VS = vegetative state</a:t>
            </a:r>
            <a:endParaRPr lang="zh-CN" altLang="en-US" sz="900"/>
          </a:p>
        </p:txBody>
      </p:sp>
      <p:sp>
        <p:nvSpPr>
          <p:cNvPr id="5" name="文本框 4"/>
          <p:cNvSpPr txBox="1"/>
          <p:nvPr/>
        </p:nvSpPr>
        <p:spPr>
          <a:xfrm>
            <a:off x="8869045" y="6273165"/>
            <a:ext cx="2922905" cy="291465"/>
          </a:xfrm>
          <a:prstGeom prst="rect">
            <a:avLst/>
          </a:prstGeom>
          <a:noFill/>
        </p:spPr>
        <p:txBody>
          <a:bodyPr wrap="square" rtlCol="0" anchor="t">
            <a:spAutoFit/>
          </a:bodyPr>
          <a:p>
            <a:r>
              <a:rPr lang="en-US" altLang="zh-CN" i="1"/>
              <a:t>(</a:t>
            </a:r>
            <a:r>
              <a:rPr lang="zh-CN" altLang="en-US" i="1"/>
              <a:t>Michael J. Young</a:t>
            </a:r>
            <a:r>
              <a:rPr lang="en-US" altLang="zh-CN" i="1"/>
              <a:t>, et al. Brain. 2021)</a:t>
            </a:r>
            <a:endParaRPr lang="zh-CN" altLang="en-US" i="1"/>
          </a:p>
        </p:txBody>
      </p:sp>
      <p:grpSp>
        <p:nvGrpSpPr>
          <p:cNvPr id="22" name="组合 21"/>
          <p:cNvGrpSpPr/>
          <p:nvPr/>
        </p:nvGrpSpPr>
        <p:grpSpPr>
          <a:xfrm>
            <a:off x="-635" y="-110490"/>
            <a:ext cx="12192635" cy="1156335"/>
            <a:chOff x="-1" y="-174"/>
            <a:chExt cx="19201" cy="1821"/>
          </a:xfrm>
        </p:grpSpPr>
        <p:sp>
          <p:nvSpPr>
            <p:cNvPr id="6" name="矩形 5"/>
            <p:cNvSpPr/>
            <p:nvPr>
              <p:custDataLst>
                <p:tags r:id="rId3"/>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765" y="353"/>
              <a:ext cx="7032" cy="822"/>
            </a:xfrm>
            <a:prstGeom prst="rect">
              <a:avLst/>
            </a:prstGeom>
            <a:noFill/>
          </p:spPr>
          <p:txBody>
            <a:bodyPr wrap="square" rtlCol="0">
              <a:spAutoFit/>
            </a:bodyPr>
            <a:p>
              <a:r>
                <a:rPr lang="zh-CN" altLang="en-US" sz="2800" b="1">
                  <a:solidFill>
                    <a:schemeClr val="bg1"/>
                  </a:solidFill>
                </a:rPr>
                <a:t>一、研究背景：</a:t>
              </a:r>
              <a:r>
                <a:rPr lang="zh-CN" altLang="en-US" sz="2800" b="1">
                  <a:solidFill>
                    <a:schemeClr val="bg1"/>
                  </a:solidFill>
                </a:rPr>
                <a:t>意识障碍</a:t>
              </a:r>
              <a:endParaRPr lang="zh-CN" altLang="en-US" sz="2800" b="1">
                <a:solidFill>
                  <a:schemeClr val="bg1"/>
                </a:solidFill>
              </a:endParaRPr>
            </a:p>
          </p:txBody>
        </p:sp>
        <p:pic>
          <p:nvPicPr>
            <p:cNvPr id="14344" name="图片 2"/>
            <p:cNvPicPr>
              <a:picLocks noChangeAspect="1"/>
            </p:cNvPicPr>
            <p:nvPr>
              <p:custDataLst>
                <p:tags r:id="rId5"/>
              </p:custDataLst>
            </p:nvPr>
          </p:nvPicPr>
          <p:blipFill>
            <a:blip r:embed="rId6"/>
            <a:stretch>
              <a:fillRect/>
            </a:stretch>
          </p:blipFill>
          <p:spPr>
            <a:xfrm>
              <a:off x="14069" y="-174"/>
              <a:ext cx="4980" cy="1821"/>
            </a:xfrm>
            <a:prstGeom prst="rect">
              <a:avLst/>
            </a:prstGeom>
            <a:noFill/>
            <a:ln w="9525">
              <a:noFill/>
            </a:ln>
          </p:spPr>
        </p:pic>
      </p:gr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91" name="文本框 57"/>
          <p:cNvSpPr txBox="1"/>
          <p:nvPr/>
        </p:nvSpPr>
        <p:spPr>
          <a:xfrm>
            <a:off x="1075267" y="194733"/>
            <a:ext cx="4486487" cy="521970"/>
          </a:xfrm>
          <a:prstGeom prst="rect">
            <a:avLst/>
          </a:prstGeom>
          <a:noFill/>
          <a:ln w="9525">
            <a:noFill/>
          </a:ln>
        </p:spPr>
        <p:txBody>
          <a:bodyPr wrap="square">
            <a:spAutoFit/>
          </a:bodyPr>
          <a:p>
            <a:pPr eaLnBrk="1" hangingPunct="1"/>
            <a:r>
              <a:rPr lang="zh-CN" altLang="en-US" sz="2800" b="1" dirty="0">
                <a:latin typeface="Arial" panose="020B0604020202020204" pitchFamily="34" charset="0"/>
              </a:rPr>
              <a:t>研究背景：意识</a:t>
            </a:r>
            <a:r>
              <a:rPr lang="zh-CN" altLang="en-US" sz="2800" b="1" dirty="0">
                <a:latin typeface="Arial" panose="020B0604020202020204" pitchFamily="34" charset="0"/>
              </a:rPr>
              <a:t>评估</a:t>
            </a:r>
            <a:endParaRPr lang="zh-CN" altLang="en-US" sz="2800" b="1" dirty="0">
              <a:latin typeface="Arial" panose="020B0604020202020204" pitchFamily="34" charset="0"/>
            </a:endParaRPr>
          </a:p>
        </p:txBody>
      </p:sp>
      <p:pic>
        <p:nvPicPr>
          <p:cNvPr id="20492" name="图片 52"/>
          <p:cNvPicPr>
            <a:picLocks noChangeAspect="1"/>
          </p:cNvPicPr>
          <p:nvPr/>
        </p:nvPicPr>
        <p:blipFill>
          <a:blip r:embed="rId1"/>
          <a:stretch>
            <a:fillRect/>
          </a:stretch>
        </p:blipFill>
        <p:spPr>
          <a:xfrm>
            <a:off x="10077451" y="-27516"/>
            <a:ext cx="2042583" cy="747183"/>
          </a:xfrm>
          <a:prstGeom prst="rect">
            <a:avLst/>
          </a:prstGeom>
          <a:noFill/>
          <a:ln w="9525">
            <a:noFill/>
          </a:ln>
        </p:spPr>
      </p:pic>
      <p:pic>
        <p:nvPicPr>
          <p:cNvPr id="2" name="图片 1" descr="F46C2EFE-F9F2-4658-B383-7B73D2D996D5_1_105_c"/>
          <p:cNvPicPr>
            <a:picLocks noChangeAspect="1"/>
          </p:cNvPicPr>
          <p:nvPr/>
        </p:nvPicPr>
        <p:blipFill>
          <a:blip r:embed="rId2"/>
          <a:stretch>
            <a:fillRect/>
          </a:stretch>
        </p:blipFill>
        <p:spPr>
          <a:xfrm>
            <a:off x="7257415" y="1045845"/>
            <a:ext cx="3117850" cy="5725160"/>
          </a:xfrm>
          <a:prstGeom prst="rect">
            <a:avLst/>
          </a:prstGeom>
        </p:spPr>
      </p:pic>
      <p:pic>
        <p:nvPicPr>
          <p:cNvPr id="6" name="图片 5"/>
          <p:cNvPicPr>
            <a:picLocks noChangeAspect="1"/>
          </p:cNvPicPr>
          <p:nvPr/>
        </p:nvPicPr>
        <p:blipFill>
          <a:blip r:embed="rId3"/>
          <a:stretch>
            <a:fillRect/>
          </a:stretch>
        </p:blipFill>
        <p:spPr>
          <a:xfrm>
            <a:off x="1313815" y="1686560"/>
            <a:ext cx="4925695" cy="3954145"/>
          </a:xfrm>
          <a:prstGeom prst="rect">
            <a:avLst/>
          </a:prstGeom>
        </p:spPr>
      </p:pic>
      <p:sp>
        <p:nvSpPr>
          <p:cNvPr id="4" name="文本框 3"/>
          <p:cNvSpPr txBox="1"/>
          <p:nvPr/>
        </p:nvSpPr>
        <p:spPr>
          <a:xfrm>
            <a:off x="3076575" y="5717540"/>
            <a:ext cx="3162935" cy="291465"/>
          </a:xfrm>
          <a:prstGeom prst="rect">
            <a:avLst/>
          </a:prstGeom>
          <a:noFill/>
        </p:spPr>
        <p:txBody>
          <a:bodyPr wrap="square" rtlCol="0" anchor="t">
            <a:spAutoFit/>
          </a:bodyPr>
          <a:p>
            <a:r>
              <a:rPr lang="en-US" altLang="zh-CN" i="1">
                <a:latin typeface="Arial Italic" panose="020B0604020202020204" charset="0"/>
                <a:cs typeface="Arial Italic" panose="020B0604020202020204" charset="0"/>
              </a:rPr>
              <a:t>(</a:t>
            </a:r>
            <a:r>
              <a:rPr lang="zh-CN" altLang="en-US" i="1">
                <a:latin typeface="Arial Italic" panose="020B0604020202020204" charset="0"/>
                <a:cs typeface="Arial Italic" panose="020B0604020202020204" charset="0"/>
              </a:rPr>
              <a:t>Karl. A. Zimmerman</a:t>
            </a:r>
            <a:r>
              <a:rPr lang="en-US" altLang="zh-CN" i="1">
                <a:latin typeface="Arial Italic" panose="020B0604020202020204" charset="0"/>
                <a:cs typeface="Arial Italic" panose="020B0604020202020204" charset="0"/>
              </a:rPr>
              <a:t>, et al. Brain. 2022)</a:t>
            </a:r>
            <a:endParaRPr lang="en-US" altLang="zh-CN" i="1">
              <a:latin typeface="Arial Italic" panose="020B0604020202020204" charset="0"/>
              <a:cs typeface="Arial Italic" panose="020B0604020202020204" charset="0"/>
            </a:endParaRPr>
          </a:p>
        </p:txBody>
      </p:sp>
      <p:grpSp>
        <p:nvGrpSpPr>
          <p:cNvPr id="22" name="组合 21"/>
          <p:cNvGrpSpPr/>
          <p:nvPr/>
        </p:nvGrpSpPr>
        <p:grpSpPr>
          <a:xfrm>
            <a:off x="-635" y="-110490"/>
            <a:ext cx="12192635" cy="1156335"/>
            <a:chOff x="-1" y="-174"/>
            <a:chExt cx="19201" cy="1821"/>
          </a:xfrm>
        </p:grpSpPr>
        <p:sp>
          <p:nvSpPr>
            <p:cNvPr id="3" name="矩形 2"/>
            <p:cNvSpPr/>
            <p:nvPr>
              <p:custDataLst>
                <p:tags r:id="rId4"/>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5"/>
              </p:custDataLst>
            </p:nvPr>
          </p:nvSpPr>
          <p:spPr>
            <a:xfrm>
              <a:off x="765" y="353"/>
              <a:ext cx="9637" cy="822"/>
            </a:xfrm>
            <a:prstGeom prst="rect">
              <a:avLst/>
            </a:prstGeom>
            <a:noFill/>
          </p:spPr>
          <p:txBody>
            <a:bodyPr wrap="square" rtlCol="0">
              <a:spAutoFit/>
            </a:bodyPr>
            <a:p>
              <a:r>
                <a:rPr lang="zh-CN" altLang="en-US" sz="2800" b="1">
                  <a:solidFill>
                    <a:schemeClr val="bg1"/>
                  </a:solidFill>
                </a:rPr>
                <a:t>一、研究背景：</a:t>
              </a:r>
              <a:r>
                <a:rPr lang="zh-CN" altLang="en-US" sz="2800" b="1">
                  <a:solidFill>
                    <a:schemeClr val="bg1"/>
                  </a:solidFill>
                </a:rPr>
                <a:t>意识评估</a:t>
              </a:r>
              <a:endParaRPr lang="zh-CN" altLang="en-US" sz="2800" b="1">
                <a:solidFill>
                  <a:schemeClr val="bg1"/>
                </a:solidFill>
              </a:endParaRPr>
            </a:p>
          </p:txBody>
        </p:sp>
        <p:pic>
          <p:nvPicPr>
            <p:cNvPr id="14344" name="图片 2"/>
            <p:cNvPicPr>
              <a:picLocks noChangeAspect="1"/>
            </p:cNvPicPr>
            <p:nvPr>
              <p:custDataLst>
                <p:tags r:id="rId6"/>
              </p:custDataLst>
            </p:nvPr>
          </p:nvPicPr>
          <p:blipFill>
            <a:blip r:embed="rId7"/>
            <a:stretch>
              <a:fillRect/>
            </a:stretch>
          </p:blipFill>
          <p:spPr>
            <a:xfrm>
              <a:off x="14069" y="-174"/>
              <a:ext cx="4980" cy="1821"/>
            </a:xfrm>
            <a:prstGeom prst="rect">
              <a:avLst/>
            </a:prstGeom>
            <a:noFill/>
            <a:ln w="9525">
              <a:noFill/>
            </a:ln>
          </p:spPr>
        </p:pic>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91" name="文本框 57"/>
          <p:cNvSpPr txBox="1"/>
          <p:nvPr/>
        </p:nvSpPr>
        <p:spPr>
          <a:xfrm>
            <a:off x="1113367" y="317923"/>
            <a:ext cx="4486487" cy="521970"/>
          </a:xfrm>
          <a:prstGeom prst="rect">
            <a:avLst/>
          </a:prstGeom>
          <a:noFill/>
          <a:ln w="9525">
            <a:noFill/>
          </a:ln>
        </p:spPr>
        <p:txBody>
          <a:bodyPr wrap="square">
            <a:spAutoFit/>
          </a:bodyPr>
          <a:p>
            <a:pPr eaLnBrk="1" hangingPunct="1"/>
            <a:r>
              <a:rPr lang="zh-CN" altLang="en-US" sz="2800" b="1" dirty="0">
                <a:latin typeface="Arial" panose="020B0604020202020204" pitchFamily="34" charset="0"/>
              </a:rPr>
              <a:t>研究背景：认知运动分离</a:t>
            </a:r>
            <a:endParaRPr lang="zh-CN" altLang="en-US" sz="2800" b="1" dirty="0">
              <a:latin typeface="Arial" panose="020B0604020202020204" pitchFamily="34" charset="0"/>
            </a:endParaRPr>
          </a:p>
        </p:txBody>
      </p:sp>
      <p:pic>
        <p:nvPicPr>
          <p:cNvPr id="20492" name="图片 52"/>
          <p:cNvPicPr>
            <a:picLocks noChangeAspect="1"/>
          </p:cNvPicPr>
          <p:nvPr/>
        </p:nvPicPr>
        <p:blipFill>
          <a:blip r:embed="rId1"/>
          <a:stretch>
            <a:fillRect/>
          </a:stretch>
        </p:blipFill>
        <p:spPr>
          <a:xfrm>
            <a:off x="10077451" y="-27516"/>
            <a:ext cx="2042583" cy="747183"/>
          </a:xfrm>
          <a:prstGeom prst="rect">
            <a:avLst/>
          </a:prstGeom>
          <a:noFill/>
          <a:ln w="9525">
            <a:noFill/>
          </a:ln>
        </p:spPr>
      </p:pic>
      <p:sp>
        <p:nvSpPr>
          <p:cNvPr id="3" name="文本框 2"/>
          <p:cNvSpPr txBox="1"/>
          <p:nvPr/>
        </p:nvSpPr>
        <p:spPr>
          <a:xfrm>
            <a:off x="62230" y="5463540"/>
            <a:ext cx="7964805" cy="1245235"/>
          </a:xfrm>
          <a:prstGeom prst="rect">
            <a:avLst/>
          </a:prstGeom>
          <a:noFill/>
        </p:spPr>
        <p:txBody>
          <a:bodyPr wrap="square" rtlCol="0" anchor="t">
            <a:spAutoFit/>
          </a:bodyPr>
          <a:p>
            <a:pPr>
              <a:lnSpc>
                <a:spcPct val="150000"/>
              </a:lnSpc>
            </a:pPr>
            <a:r>
              <a:rPr lang="en-US" altLang="zh-CN" sz="1800"/>
              <a:t>    </a:t>
            </a:r>
            <a:r>
              <a:rPr lang="en-US" altLang="zh-CN" sz="1600"/>
              <a:t>   2015年Schiff提出</a:t>
            </a:r>
            <a:r>
              <a:rPr lang="zh-CN" altLang="en-US" sz="1600" b="1">
                <a:solidFill>
                  <a:srgbClr val="00508A"/>
                </a:solidFill>
              </a:rPr>
              <a:t>认知运动分离（</a:t>
            </a:r>
            <a:r>
              <a:rPr lang="en-US" altLang="zh-CN" sz="1600" b="1">
                <a:solidFill>
                  <a:srgbClr val="00508A"/>
                </a:solidFill>
              </a:rPr>
              <a:t>CMD</a:t>
            </a:r>
            <a:r>
              <a:rPr lang="zh-CN" altLang="en-US" sz="1600" b="1">
                <a:solidFill>
                  <a:srgbClr val="00508A"/>
                </a:solidFill>
                <a:ea typeface="宋体" pitchFamily="2" charset="-122"/>
              </a:rPr>
              <a:t>）</a:t>
            </a:r>
            <a:r>
              <a:rPr lang="en-US" altLang="zh-CN" sz="1600" b="1">
                <a:solidFill>
                  <a:srgbClr val="00508A"/>
                </a:solidFill>
              </a:rPr>
              <a:t>的概念：指在床边行为评估中表现出无反应且无法与检查者进行有意义交流的DoC患者</a:t>
            </a:r>
            <a:r>
              <a:rPr lang="en-US" altLang="zh-CN" sz="1600" b="1"/>
              <a:t>。</a:t>
            </a:r>
            <a:r>
              <a:rPr lang="en-US" altLang="zh-CN" sz="1600">
                <a:solidFill>
                  <a:schemeClr val="tx1"/>
                </a:solidFill>
                <a:sym typeface="+mn-ea"/>
              </a:rPr>
              <a:t>临床中</a:t>
            </a:r>
            <a:r>
              <a:rPr lang="zh-CN" altLang="en-US" sz="1600">
                <a:solidFill>
                  <a:schemeClr val="tx1"/>
                </a:solidFill>
                <a:sym typeface="+mn-ea"/>
              </a:rPr>
              <a:t>亟需便捷、受众面广的新型手段，</a:t>
            </a:r>
            <a:r>
              <a:rPr lang="en-US" altLang="zh-CN" sz="1600">
                <a:solidFill>
                  <a:schemeClr val="tx1"/>
                </a:solidFill>
                <a:sym typeface="+mn-ea"/>
              </a:rPr>
              <a:t>对CMD患者进行准确识别，</a:t>
            </a:r>
            <a:r>
              <a:rPr lang="zh-CN" altLang="en-US" sz="1600">
                <a:solidFill>
                  <a:schemeClr val="tx1"/>
                </a:solidFill>
                <a:sym typeface="+mn-ea"/>
              </a:rPr>
              <a:t>同时为</a:t>
            </a:r>
            <a:r>
              <a:rPr lang="en-US" altLang="zh-CN" sz="1600">
                <a:solidFill>
                  <a:schemeClr val="tx1"/>
                </a:solidFill>
                <a:sym typeface="+mn-ea"/>
              </a:rPr>
              <a:t>DoC</a:t>
            </a:r>
            <a:r>
              <a:rPr lang="zh-CN" altLang="en-US" sz="1600">
                <a:solidFill>
                  <a:schemeClr val="tx1"/>
                </a:solidFill>
                <a:sym typeface="+mn-ea"/>
              </a:rPr>
              <a:t>患者的意识评估</a:t>
            </a:r>
            <a:r>
              <a:rPr lang="en-US" altLang="zh-CN" sz="1600">
                <a:solidFill>
                  <a:schemeClr val="tx1"/>
                </a:solidFill>
                <a:sym typeface="+mn-ea"/>
              </a:rPr>
              <a:t>提供专业客观的</a:t>
            </a:r>
            <a:r>
              <a:rPr lang="zh-CN" altLang="en-US" sz="1600">
                <a:solidFill>
                  <a:schemeClr val="tx1"/>
                </a:solidFill>
                <a:sym typeface="+mn-ea"/>
              </a:rPr>
              <a:t>指标。</a:t>
            </a:r>
            <a:endParaRPr lang="zh-CN" altLang="en-US" sz="1600">
              <a:solidFill>
                <a:schemeClr val="tx1"/>
              </a:solidFill>
              <a:sym typeface="+mn-ea"/>
            </a:endParaRPr>
          </a:p>
        </p:txBody>
      </p:sp>
      <p:pic>
        <p:nvPicPr>
          <p:cNvPr id="4" name="图片 3"/>
          <p:cNvPicPr>
            <a:picLocks noChangeAspect="1"/>
          </p:cNvPicPr>
          <p:nvPr/>
        </p:nvPicPr>
        <p:blipFill>
          <a:blip r:embed="rId2"/>
          <a:stretch>
            <a:fillRect/>
          </a:stretch>
        </p:blipFill>
        <p:spPr>
          <a:xfrm>
            <a:off x="8069580" y="1093470"/>
            <a:ext cx="2887980" cy="5048250"/>
          </a:xfrm>
          <a:prstGeom prst="rect">
            <a:avLst/>
          </a:prstGeom>
        </p:spPr>
      </p:pic>
      <p:sp>
        <p:nvSpPr>
          <p:cNvPr id="272" name="文本框 271"/>
          <p:cNvSpPr txBox="1"/>
          <p:nvPr/>
        </p:nvSpPr>
        <p:spPr>
          <a:xfrm>
            <a:off x="9554210" y="6516370"/>
            <a:ext cx="2767965" cy="460375"/>
          </a:xfrm>
          <a:prstGeom prst="rect">
            <a:avLst/>
          </a:prstGeom>
          <a:noFill/>
        </p:spPr>
        <p:txBody>
          <a:bodyPr wrap="square" rtlCol="0">
            <a:spAutoFit/>
          </a:bodyPr>
          <a:p>
            <a:pPr algn="ctr"/>
            <a:r>
              <a:rPr lang="en-US" altLang="en-US" sz="1200" i="1" dirty="0">
                <a:solidFill>
                  <a:srgbClr val="333333"/>
                </a:solidFill>
              </a:rPr>
              <a:t>(Pan Jiahui</a:t>
            </a:r>
            <a:r>
              <a:rPr lang="en-US" altLang="en-US" sz="1200" i="1" dirty="0">
                <a:solidFill>
                  <a:srgbClr val="333333"/>
                </a:solidFill>
                <a:sym typeface="+mn-ea"/>
              </a:rPr>
              <a:t>,</a:t>
            </a:r>
            <a:r>
              <a:rPr lang="zh-CN" altLang="en-US" sz="1200" i="1" dirty="0">
                <a:solidFill>
                  <a:srgbClr val="333333"/>
                </a:solidFill>
              </a:rPr>
              <a:t> </a:t>
            </a:r>
            <a:r>
              <a:rPr lang="en-US" altLang="zh-CN" sz="1200" i="1" dirty="0">
                <a:solidFill>
                  <a:srgbClr val="333333"/>
                </a:solidFill>
              </a:rPr>
              <a:t>et al. Brain</a:t>
            </a:r>
            <a:r>
              <a:rPr lang="en-US" altLang="en-US" sz="1200" i="1" dirty="0">
                <a:solidFill>
                  <a:srgbClr val="333333"/>
                </a:solidFill>
              </a:rPr>
              <a:t>, 2020)</a:t>
            </a:r>
            <a:endParaRPr lang="en-US" altLang="en-US" sz="1200" i="1" dirty="0">
              <a:solidFill>
                <a:schemeClr val="accent3"/>
              </a:solidFill>
            </a:endParaRPr>
          </a:p>
          <a:p>
            <a:pPr algn="ctr"/>
            <a:endParaRPr lang="zh-CN" altLang="en-US" sz="1200" i="1" dirty="0"/>
          </a:p>
        </p:txBody>
      </p:sp>
      <p:sp>
        <p:nvSpPr>
          <p:cNvPr id="5" name="文本框 4"/>
          <p:cNvSpPr txBox="1"/>
          <p:nvPr/>
        </p:nvSpPr>
        <p:spPr>
          <a:xfrm>
            <a:off x="8775065" y="6182995"/>
            <a:ext cx="1930400" cy="291465"/>
          </a:xfrm>
          <a:prstGeom prst="rect">
            <a:avLst/>
          </a:prstGeom>
          <a:noFill/>
        </p:spPr>
        <p:txBody>
          <a:bodyPr wrap="square" rtlCol="0">
            <a:spAutoFit/>
          </a:bodyPr>
          <a:p>
            <a:r>
              <a:rPr lang="zh-CN" altLang="en-US"/>
              <a:t>图</a:t>
            </a:r>
            <a:r>
              <a:rPr lang="en-US" altLang="zh-CN"/>
              <a:t>1 CMD</a:t>
            </a:r>
            <a:r>
              <a:rPr lang="zh-CN" altLang="en-US"/>
              <a:t>患者行为</a:t>
            </a:r>
            <a:r>
              <a:rPr lang="zh-CN" altLang="en-US"/>
              <a:t>改善</a:t>
            </a:r>
            <a:endParaRPr lang="zh-CN" altLang="en-US"/>
          </a:p>
        </p:txBody>
      </p:sp>
      <p:grpSp>
        <p:nvGrpSpPr>
          <p:cNvPr id="22" name="组合 21"/>
          <p:cNvGrpSpPr/>
          <p:nvPr/>
        </p:nvGrpSpPr>
        <p:grpSpPr>
          <a:xfrm>
            <a:off x="-635" y="-110490"/>
            <a:ext cx="12192635" cy="1156335"/>
            <a:chOff x="-1" y="-174"/>
            <a:chExt cx="19201" cy="1821"/>
          </a:xfrm>
        </p:grpSpPr>
        <p:sp>
          <p:nvSpPr>
            <p:cNvPr id="6" name="矩形 5"/>
            <p:cNvSpPr/>
            <p:nvPr>
              <p:custDataLst>
                <p:tags r:id="rId3"/>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765" y="353"/>
              <a:ext cx="8835" cy="822"/>
            </a:xfrm>
            <a:prstGeom prst="rect">
              <a:avLst/>
            </a:prstGeom>
            <a:noFill/>
          </p:spPr>
          <p:txBody>
            <a:bodyPr wrap="square" rtlCol="0">
              <a:spAutoFit/>
            </a:bodyPr>
            <a:p>
              <a:r>
                <a:rPr lang="zh-CN" altLang="en-US" sz="2800" b="1">
                  <a:solidFill>
                    <a:schemeClr val="bg1"/>
                  </a:solidFill>
                </a:rPr>
                <a:t>一、研究背景：认知</a:t>
              </a:r>
              <a:r>
                <a:rPr lang="zh-CN" altLang="en-US" sz="2800" b="1">
                  <a:solidFill>
                    <a:schemeClr val="bg1"/>
                  </a:solidFill>
                </a:rPr>
                <a:t>运动分离</a:t>
              </a:r>
              <a:endParaRPr lang="zh-CN" altLang="en-US" sz="2800" b="1">
                <a:solidFill>
                  <a:schemeClr val="bg1"/>
                </a:solidFill>
              </a:endParaRPr>
            </a:p>
          </p:txBody>
        </p:sp>
        <p:pic>
          <p:nvPicPr>
            <p:cNvPr id="14344" name="图片 2"/>
            <p:cNvPicPr>
              <a:picLocks noChangeAspect="1"/>
            </p:cNvPicPr>
            <p:nvPr>
              <p:custDataLst>
                <p:tags r:id="rId5"/>
              </p:custDataLst>
            </p:nvPr>
          </p:nvPicPr>
          <p:blipFill>
            <a:blip r:embed="rId6"/>
            <a:stretch>
              <a:fillRect/>
            </a:stretch>
          </p:blipFill>
          <p:spPr>
            <a:xfrm>
              <a:off x="14069" y="-174"/>
              <a:ext cx="4980" cy="1821"/>
            </a:xfrm>
            <a:prstGeom prst="rect">
              <a:avLst/>
            </a:prstGeom>
            <a:noFill/>
            <a:ln w="9525">
              <a:noFill/>
            </a:ln>
          </p:spPr>
        </p:pic>
      </p:grpSp>
      <p:pic>
        <p:nvPicPr>
          <p:cNvPr id="2" name="图片 1"/>
          <p:cNvPicPr>
            <a:picLocks noChangeAspect="1"/>
          </p:cNvPicPr>
          <p:nvPr>
            <p:custDataLst>
              <p:tags r:id="rId7"/>
            </p:custDataLst>
          </p:nvPr>
        </p:nvPicPr>
        <p:blipFill>
          <a:blip r:embed="rId8"/>
          <a:srcRect b="65738"/>
          <a:stretch>
            <a:fillRect/>
          </a:stretch>
        </p:blipFill>
        <p:spPr>
          <a:xfrm>
            <a:off x="933450" y="1319530"/>
            <a:ext cx="2985770" cy="1771015"/>
          </a:xfrm>
          <a:prstGeom prst="rect">
            <a:avLst/>
          </a:prstGeom>
        </p:spPr>
      </p:pic>
      <p:pic>
        <p:nvPicPr>
          <p:cNvPr id="8" name="图片 7"/>
          <p:cNvPicPr>
            <a:picLocks noChangeAspect="1"/>
          </p:cNvPicPr>
          <p:nvPr>
            <p:custDataLst>
              <p:tags r:id="rId9"/>
            </p:custDataLst>
          </p:nvPr>
        </p:nvPicPr>
        <p:blipFill>
          <a:blip r:embed="rId8"/>
          <a:srcRect t="56029"/>
          <a:stretch>
            <a:fillRect/>
          </a:stretch>
        </p:blipFill>
        <p:spPr>
          <a:xfrm>
            <a:off x="933450" y="3090545"/>
            <a:ext cx="2985135" cy="2272030"/>
          </a:xfrm>
          <a:prstGeom prst="rect">
            <a:avLst/>
          </a:prstGeom>
        </p:spPr>
      </p:pic>
      <p:pic>
        <p:nvPicPr>
          <p:cNvPr id="9" name="图片 8"/>
          <p:cNvPicPr>
            <a:picLocks noChangeAspect="1"/>
          </p:cNvPicPr>
          <p:nvPr>
            <p:custDataLst>
              <p:tags r:id="rId10"/>
            </p:custDataLst>
          </p:nvPr>
        </p:nvPicPr>
        <p:blipFill>
          <a:blip r:embed="rId11"/>
          <a:stretch>
            <a:fillRect/>
          </a:stretch>
        </p:blipFill>
        <p:spPr>
          <a:xfrm>
            <a:off x="4998085" y="1004570"/>
            <a:ext cx="2194560" cy="4436745"/>
          </a:xfrm>
          <a:prstGeom prst="rect">
            <a:avLst/>
          </a:prstGeom>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40" name="文本框 292"/>
          <p:cNvSpPr txBox="1"/>
          <p:nvPr/>
        </p:nvSpPr>
        <p:spPr>
          <a:xfrm>
            <a:off x="1043305" y="374650"/>
            <a:ext cx="5267960" cy="521970"/>
          </a:xfrm>
          <a:prstGeom prst="rect">
            <a:avLst/>
          </a:prstGeom>
          <a:noFill/>
          <a:ln w="9525">
            <a:noFill/>
          </a:ln>
        </p:spPr>
        <p:txBody>
          <a:bodyPr wrap="square">
            <a:spAutoFit/>
          </a:bodyPr>
          <a:p>
            <a:pPr eaLnBrk="1" hangingPunct="1"/>
            <a:r>
              <a:rPr lang="zh-CN" altLang="en-US" sz="2800" b="1" dirty="0">
                <a:latin typeface="Arial" panose="020B0604020202020204" pitchFamily="34" charset="0"/>
              </a:rPr>
              <a:t>研究背景：微动作</a:t>
            </a:r>
            <a:endParaRPr lang="zh-CN" altLang="en-US" sz="2800" b="1" dirty="0">
              <a:latin typeface="Arial" panose="020B0604020202020204" pitchFamily="34" charset="0"/>
            </a:endParaRPr>
          </a:p>
        </p:txBody>
      </p:sp>
      <p:pic>
        <p:nvPicPr>
          <p:cNvPr id="22541" name="图片 293"/>
          <p:cNvPicPr>
            <a:picLocks noChangeAspect="1"/>
          </p:cNvPicPr>
          <p:nvPr/>
        </p:nvPicPr>
        <p:blipFill>
          <a:blip r:embed="rId1"/>
          <a:stretch>
            <a:fillRect/>
          </a:stretch>
        </p:blipFill>
        <p:spPr>
          <a:xfrm>
            <a:off x="10077451" y="-27516"/>
            <a:ext cx="2042583" cy="747183"/>
          </a:xfrm>
          <a:prstGeom prst="rect">
            <a:avLst/>
          </a:prstGeom>
          <a:noFill/>
          <a:ln w="9525">
            <a:noFill/>
          </a:ln>
        </p:spPr>
      </p:pic>
      <p:sp>
        <p:nvSpPr>
          <p:cNvPr id="259" name="文本框 258"/>
          <p:cNvSpPr txBox="1"/>
          <p:nvPr/>
        </p:nvSpPr>
        <p:spPr>
          <a:xfrm>
            <a:off x="670560" y="1432560"/>
            <a:ext cx="6630035" cy="4569460"/>
          </a:xfrm>
          <a:prstGeom prst="rect">
            <a:avLst/>
          </a:prstGeom>
          <a:noFill/>
        </p:spPr>
        <p:txBody>
          <a:bodyPr wrap="square" rtlCol="0" anchor="t">
            <a:spAutoFit/>
          </a:bodyPr>
          <a:p>
            <a:pPr>
              <a:lnSpc>
                <a:spcPct val="150000"/>
              </a:lnSpc>
            </a:pPr>
            <a:r>
              <a:rPr lang="en-US" altLang="zh-CN" sz="1800"/>
              <a:t>     </a:t>
            </a:r>
            <a:r>
              <a:rPr lang="en-US" altLang="zh-CN" sz="1800">
                <a:solidFill>
                  <a:srgbClr val="00508A"/>
                </a:solidFill>
              </a:rPr>
              <a:t> </a:t>
            </a:r>
            <a:r>
              <a:rPr lang="en-US" altLang="zh-CN" sz="1600">
                <a:solidFill>
                  <a:srgbClr val="00508A"/>
                </a:solidFill>
              </a:rPr>
              <a:t> </a:t>
            </a:r>
            <a:r>
              <a:rPr lang="zh-CN" altLang="en-US" sz="1600" b="1">
                <a:solidFill>
                  <a:srgbClr val="00508A"/>
                </a:solidFill>
              </a:rPr>
              <a:t>微动作（micro mo</a:t>
            </a:r>
            <a:r>
              <a:rPr lang="en-US" altLang="zh-CN" sz="1600" b="1">
                <a:solidFill>
                  <a:srgbClr val="00508A"/>
                </a:solidFill>
              </a:rPr>
              <a:t>vement</a:t>
            </a:r>
            <a:r>
              <a:rPr lang="zh-CN" altLang="en-US" sz="1600" b="1">
                <a:solidFill>
                  <a:srgbClr val="00508A"/>
                </a:solidFill>
              </a:rPr>
              <a:t>）即为构成一个动作行为的一系列分动作。</a:t>
            </a:r>
            <a:r>
              <a:rPr lang="zh-CN" altLang="en-US" sz="1600"/>
              <a:t>人眼观察的肢体动作具有直接性、真实性、简约性等特点，但是在对一些细微的动作判定上视觉表现出很大的局限性。</a:t>
            </a:r>
            <a:endParaRPr lang="zh-CN" altLang="en-US" sz="1600"/>
          </a:p>
          <a:p>
            <a:pPr>
              <a:lnSpc>
                <a:spcPct val="150000"/>
              </a:lnSpc>
            </a:pPr>
            <a:r>
              <a:rPr lang="zh-CN" altLang="en-US" sz="1600"/>
              <a:t> </a:t>
            </a:r>
            <a:r>
              <a:rPr lang="en-US" altLang="zh-CN" sz="1600"/>
              <a:t>      </a:t>
            </a:r>
            <a:r>
              <a:rPr lang="en-US" altLang="zh-CN" sz="1600" b="1">
                <a:solidFill>
                  <a:srgbClr val="00508A"/>
                </a:solidFill>
              </a:rPr>
              <a:t>通过高精度、高灵敏性的设备监测量化意识障碍患者的手部微动作，能</a:t>
            </a:r>
            <a:r>
              <a:rPr lang="zh-CN" altLang="en-US" sz="1600" b="1">
                <a:solidFill>
                  <a:srgbClr val="00508A"/>
                </a:solidFill>
              </a:rPr>
              <a:t>正确区分</a:t>
            </a:r>
            <a:r>
              <a:rPr lang="en-US" altLang="zh-CN" sz="1600" b="1">
                <a:solidFill>
                  <a:srgbClr val="00508A"/>
                </a:solidFill>
                <a:sym typeface="+mn-ea"/>
              </a:rPr>
              <a:t>认知产生的运动和反射</a:t>
            </a:r>
            <a:r>
              <a:rPr lang="zh-CN" altLang="en-US" sz="1600" b="1">
                <a:solidFill>
                  <a:srgbClr val="00508A"/>
                </a:solidFill>
                <a:sym typeface="+mn-ea"/>
              </a:rPr>
              <a:t>，</a:t>
            </a:r>
            <a:r>
              <a:rPr lang="zh-CN" altLang="en-US" sz="1600">
                <a:sym typeface="+mn-ea"/>
              </a:rPr>
              <a:t>能够有效的弥补视觉判定上的不足。</a:t>
            </a:r>
            <a:r>
              <a:rPr lang="en-US" altLang="zh-CN" sz="1600"/>
              <a:t>同时可以为患者提供意识状态的简单行为测量，</a:t>
            </a:r>
            <a:r>
              <a:rPr lang="en-US" altLang="zh-CN" sz="1600" b="1">
                <a:solidFill>
                  <a:srgbClr val="00508A"/>
                </a:solidFill>
              </a:rPr>
              <a:t>避免研究者的主观性</a:t>
            </a:r>
            <a:r>
              <a:rPr lang="en-US" altLang="zh-CN" sz="1600"/>
              <a:t>，解决耗时耗力等问题。同时可以提供</a:t>
            </a:r>
            <a:r>
              <a:rPr lang="en-US" altLang="zh-CN" sz="1600" b="1">
                <a:solidFill>
                  <a:srgbClr val="00508A"/>
                </a:solidFill>
              </a:rPr>
              <a:t>全新的患者与临床医生及其家人的沟通形式</a:t>
            </a:r>
            <a:r>
              <a:rPr lang="en-US" altLang="zh-CN" sz="1600"/>
              <a:t>，提供与治疗干预和康复运动相关的信息。由于传统的 CRS-R 量表对认知运动分离的病人的评估存在不足，通过</a:t>
            </a:r>
            <a:r>
              <a:rPr lang="zh-CN" altLang="en-US" sz="1600"/>
              <a:t>外周设备</a:t>
            </a:r>
            <a:r>
              <a:rPr lang="en-US" altLang="zh-CN" sz="1600"/>
              <a:t>监测手部微动作，</a:t>
            </a:r>
            <a:r>
              <a:rPr lang="zh-CN" altLang="en-US" sz="1600" b="1">
                <a:solidFill>
                  <a:srgbClr val="00508A"/>
                </a:solidFill>
              </a:rPr>
              <a:t>准确识别</a:t>
            </a:r>
            <a:r>
              <a:rPr lang="en-US" altLang="zh-CN" sz="1600" b="1">
                <a:solidFill>
                  <a:srgbClr val="00508A"/>
                </a:solidFill>
              </a:rPr>
              <a:t>CMD</a:t>
            </a:r>
            <a:r>
              <a:rPr lang="zh-CN" altLang="en-US" sz="1600" b="1">
                <a:solidFill>
                  <a:srgbClr val="00508A"/>
                </a:solidFill>
              </a:rPr>
              <a:t>患者</a:t>
            </a:r>
            <a:r>
              <a:rPr lang="en-US" altLang="zh-CN" sz="1600"/>
              <a:t>，</a:t>
            </a:r>
            <a:r>
              <a:rPr lang="zh-CN" altLang="en-US" sz="1600"/>
              <a:t>促进认知功能恢复，建立与</a:t>
            </a:r>
            <a:r>
              <a:rPr lang="zh-CN" altLang="en-US" sz="1600">
                <a:sym typeface="+mn-ea"/>
              </a:rPr>
              <a:t>CMD患者的有意义交流，</a:t>
            </a:r>
            <a:r>
              <a:rPr lang="en-US" altLang="zh-CN" sz="1600"/>
              <a:t>提高预后水平。</a:t>
            </a:r>
            <a:r>
              <a:rPr lang="zh-CN" altLang="en-US" sz="1600" b="1">
                <a:solidFill>
                  <a:srgbClr val="00508A"/>
                </a:solidFill>
              </a:rPr>
              <a:t>可以弥补</a:t>
            </a:r>
            <a:r>
              <a:rPr lang="en-US" altLang="zh-CN" sz="1600" b="1">
                <a:solidFill>
                  <a:srgbClr val="00508A"/>
                </a:solidFill>
              </a:rPr>
              <a:t>CRS-R</a:t>
            </a:r>
            <a:r>
              <a:rPr lang="zh-CN" altLang="en-US" sz="1600" b="1">
                <a:solidFill>
                  <a:srgbClr val="00508A"/>
                </a:solidFill>
              </a:rPr>
              <a:t>量表的缺陷，</a:t>
            </a:r>
            <a:r>
              <a:rPr lang="en-US" altLang="zh-CN" sz="1600" b="1">
                <a:solidFill>
                  <a:srgbClr val="00508A"/>
                </a:solidFill>
              </a:rPr>
              <a:t>为意识</a:t>
            </a:r>
            <a:r>
              <a:rPr lang="zh-CN" altLang="en-US" sz="1600" b="1">
                <a:solidFill>
                  <a:srgbClr val="00508A"/>
                </a:solidFill>
              </a:rPr>
              <a:t>水平</a:t>
            </a:r>
            <a:r>
              <a:rPr lang="en-US" altLang="zh-CN" sz="1600" b="1">
                <a:solidFill>
                  <a:srgbClr val="00508A"/>
                </a:solidFill>
                <a:sym typeface="+mn-ea"/>
              </a:rPr>
              <a:t>评估</a:t>
            </a:r>
            <a:r>
              <a:rPr lang="en-US" altLang="zh-CN" sz="1600" b="1">
                <a:solidFill>
                  <a:srgbClr val="00508A"/>
                </a:solidFill>
              </a:rPr>
              <a:t>提供行为学标准。</a:t>
            </a:r>
            <a:endParaRPr lang="en-US" altLang="zh-CN" sz="1600" b="1">
              <a:solidFill>
                <a:srgbClr val="00508A"/>
              </a:solidFill>
            </a:endParaRPr>
          </a:p>
        </p:txBody>
      </p:sp>
      <p:sp>
        <p:nvSpPr>
          <p:cNvPr id="272" name="文本框 271"/>
          <p:cNvSpPr txBox="1"/>
          <p:nvPr/>
        </p:nvSpPr>
        <p:spPr>
          <a:xfrm>
            <a:off x="8005445" y="5219700"/>
            <a:ext cx="3244215" cy="275590"/>
          </a:xfrm>
          <a:prstGeom prst="rect">
            <a:avLst/>
          </a:prstGeom>
          <a:noFill/>
        </p:spPr>
        <p:txBody>
          <a:bodyPr wrap="square" rtlCol="0">
            <a:spAutoFit/>
          </a:bodyPr>
          <a:p>
            <a:pPr algn="ctr"/>
            <a:r>
              <a:rPr lang="en-US" altLang="en-US" sz="1200" i="1" dirty="0">
                <a:solidFill>
                  <a:srgbClr val="333333"/>
                </a:solidFill>
              </a:rPr>
              <a:t>(</a:t>
            </a:r>
            <a:r>
              <a:rPr lang="en-US" altLang="en-US" sz="1200" i="1" dirty="0">
                <a:solidFill>
                  <a:srgbClr val="333333"/>
                </a:solidFill>
                <a:sym typeface="+mn-ea"/>
              </a:rPr>
              <a:t>Oluwaseun A. Araromi</a:t>
            </a:r>
            <a:r>
              <a:rPr lang="en-US" altLang="en-US" sz="1200" i="1" dirty="0">
                <a:solidFill>
                  <a:srgbClr val="333333"/>
                </a:solidFill>
                <a:sym typeface="+mn-ea"/>
              </a:rPr>
              <a:t>,</a:t>
            </a:r>
            <a:r>
              <a:rPr lang="zh-CN" altLang="en-US" sz="1200" i="1" dirty="0">
                <a:solidFill>
                  <a:srgbClr val="333333"/>
                </a:solidFill>
              </a:rPr>
              <a:t> </a:t>
            </a:r>
            <a:r>
              <a:rPr lang="en-US" altLang="zh-CN" sz="1200" i="1" dirty="0">
                <a:solidFill>
                  <a:srgbClr val="333333"/>
                </a:solidFill>
              </a:rPr>
              <a:t>et al. Nature</a:t>
            </a:r>
            <a:r>
              <a:rPr lang="en-US" altLang="en-US" sz="1200" i="1" dirty="0">
                <a:solidFill>
                  <a:srgbClr val="333333"/>
                </a:solidFill>
              </a:rPr>
              <a:t>, 2020)</a:t>
            </a:r>
            <a:endParaRPr lang="en-US" altLang="zh-CN" sz="1200" i="1" dirty="0"/>
          </a:p>
        </p:txBody>
      </p:sp>
      <p:pic>
        <p:nvPicPr>
          <p:cNvPr id="2" name="图片 1"/>
          <p:cNvPicPr>
            <a:picLocks noChangeAspect="1"/>
          </p:cNvPicPr>
          <p:nvPr/>
        </p:nvPicPr>
        <p:blipFill>
          <a:blip r:embed="rId2"/>
          <a:stretch>
            <a:fillRect/>
          </a:stretch>
        </p:blipFill>
        <p:spPr>
          <a:xfrm>
            <a:off x="8185785" y="1637665"/>
            <a:ext cx="2562225" cy="3582035"/>
          </a:xfrm>
          <a:prstGeom prst="rect">
            <a:avLst/>
          </a:prstGeom>
        </p:spPr>
      </p:pic>
      <p:grpSp>
        <p:nvGrpSpPr>
          <p:cNvPr id="22" name="组合 21"/>
          <p:cNvGrpSpPr/>
          <p:nvPr/>
        </p:nvGrpSpPr>
        <p:grpSpPr>
          <a:xfrm>
            <a:off x="-635" y="-110490"/>
            <a:ext cx="12192635" cy="1156335"/>
            <a:chOff x="-1" y="-174"/>
            <a:chExt cx="19201" cy="1821"/>
          </a:xfrm>
        </p:grpSpPr>
        <p:sp>
          <p:nvSpPr>
            <p:cNvPr id="6" name="矩形 5"/>
            <p:cNvSpPr/>
            <p:nvPr>
              <p:custDataLst>
                <p:tags r:id="rId3"/>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765" y="353"/>
              <a:ext cx="6790" cy="822"/>
            </a:xfrm>
            <a:prstGeom prst="rect">
              <a:avLst/>
            </a:prstGeom>
            <a:noFill/>
          </p:spPr>
          <p:txBody>
            <a:bodyPr wrap="square" rtlCol="0">
              <a:spAutoFit/>
            </a:bodyPr>
            <a:p>
              <a:r>
                <a:rPr lang="zh-CN" altLang="en-US" sz="2800" b="1">
                  <a:solidFill>
                    <a:schemeClr val="bg1"/>
                  </a:solidFill>
                </a:rPr>
                <a:t>一、研究背景：</a:t>
              </a:r>
              <a:r>
                <a:rPr lang="zh-CN" altLang="en-US" sz="2800" b="1">
                  <a:solidFill>
                    <a:schemeClr val="bg1"/>
                  </a:solidFill>
                </a:rPr>
                <a:t>微动作</a:t>
              </a:r>
              <a:endParaRPr lang="zh-CN" altLang="en-US" sz="2800" b="1">
                <a:solidFill>
                  <a:schemeClr val="bg1"/>
                </a:solidFill>
              </a:endParaRPr>
            </a:p>
          </p:txBody>
        </p:sp>
        <p:pic>
          <p:nvPicPr>
            <p:cNvPr id="14344" name="图片 2"/>
            <p:cNvPicPr>
              <a:picLocks noChangeAspect="1"/>
            </p:cNvPicPr>
            <p:nvPr>
              <p:custDataLst>
                <p:tags r:id="rId5"/>
              </p:custDataLst>
            </p:nvPr>
          </p:nvPicPr>
          <p:blipFill>
            <a:blip r:embed="rId6"/>
            <a:stretch>
              <a:fillRect/>
            </a:stretch>
          </p:blipFill>
          <p:spPr>
            <a:xfrm>
              <a:off x="14069" y="-174"/>
              <a:ext cx="4980" cy="1821"/>
            </a:xfrm>
            <a:prstGeom prst="rect">
              <a:avLst/>
            </a:prstGeom>
            <a:noFill/>
            <a:ln w="9525">
              <a:noFill/>
            </a:ln>
          </p:spPr>
        </p:pic>
      </p:gr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22" name="组合 21"/>
          <p:cNvGrpSpPr/>
          <p:nvPr/>
        </p:nvGrpSpPr>
        <p:grpSpPr>
          <a:xfrm>
            <a:off x="-635" y="-110490"/>
            <a:ext cx="12192635" cy="1156335"/>
            <a:chOff x="-1" y="-174"/>
            <a:chExt cx="19201" cy="1821"/>
          </a:xfrm>
        </p:grpSpPr>
        <p:sp>
          <p:nvSpPr>
            <p:cNvPr id="6" name="矩形 5"/>
            <p:cNvSpPr/>
            <p:nvPr>
              <p:custDataLst>
                <p:tags r:id="rId1"/>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5" y="353"/>
              <a:ext cx="10485" cy="822"/>
            </a:xfrm>
            <a:prstGeom prst="rect">
              <a:avLst/>
            </a:prstGeom>
            <a:noFill/>
          </p:spPr>
          <p:txBody>
            <a:bodyPr wrap="square" rtlCol="0">
              <a:spAutoFit/>
            </a:bodyPr>
            <a:p>
              <a:r>
                <a:rPr lang="zh-CN" altLang="en-US" sz="2800" b="1">
                  <a:solidFill>
                    <a:schemeClr val="bg1"/>
                  </a:solidFill>
                </a:rPr>
                <a:t>一、研究背景：</a:t>
              </a:r>
              <a:r>
                <a:rPr lang="zh-CN" altLang="en-US" sz="2800" b="1">
                  <a:solidFill>
                    <a:schemeClr val="bg1"/>
                  </a:solidFill>
                </a:rPr>
                <a:t>肌电</a:t>
              </a:r>
              <a:endParaRPr lang="zh-CN" altLang="en-US" sz="2800" b="1">
                <a:solidFill>
                  <a:schemeClr val="bg1"/>
                </a:solidFill>
              </a:endParaRPr>
            </a:p>
          </p:txBody>
        </p:sp>
        <p:pic>
          <p:nvPicPr>
            <p:cNvPr id="14344" name="图片 2"/>
            <p:cNvPicPr>
              <a:picLocks noChangeAspect="1"/>
            </p:cNvPicPr>
            <p:nvPr>
              <p:custDataLst>
                <p:tags r:id="rId3"/>
              </p:custDataLst>
            </p:nvPr>
          </p:nvPicPr>
          <p:blipFill>
            <a:blip r:embed="rId4"/>
            <a:stretch>
              <a:fillRect/>
            </a:stretch>
          </p:blipFill>
          <p:spPr>
            <a:xfrm>
              <a:off x="14069" y="-174"/>
              <a:ext cx="4980" cy="1821"/>
            </a:xfrm>
            <a:prstGeom prst="rect">
              <a:avLst/>
            </a:prstGeom>
            <a:noFill/>
            <a:ln w="9525">
              <a:noFill/>
            </a:ln>
          </p:spPr>
        </p:pic>
      </p:grpSp>
      <p:pic>
        <p:nvPicPr>
          <p:cNvPr id="3" name="图片 2"/>
          <p:cNvPicPr>
            <a:picLocks noChangeAspect="1"/>
          </p:cNvPicPr>
          <p:nvPr>
            <p:custDataLst>
              <p:tags r:id="rId5"/>
            </p:custDataLst>
          </p:nvPr>
        </p:nvPicPr>
        <p:blipFill>
          <a:blip r:embed="rId6"/>
          <a:stretch>
            <a:fillRect/>
          </a:stretch>
        </p:blipFill>
        <p:spPr>
          <a:xfrm>
            <a:off x="8053705" y="1998345"/>
            <a:ext cx="4042410" cy="2861945"/>
          </a:xfrm>
          <a:prstGeom prst="rect">
            <a:avLst/>
          </a:prstGeom>
        </p:spPr>
      </p:pic>
      <p:sp>
        <p:nvSpPr>
          <p:cNvPr id="2" name="文本框 1"/>
          <p:cNvSpPr txBox="1"/>
          <p:nvPr/>
        </p:nvSpPr>
        <p:spPr>
          <a:xfrm>
            <a:off x="676910" y="1727200"/>
            <a:ext cx="7472045" cy="3964305"/>
          </a:xfrm>
          <a:prstGeom prst="rect">
            <a:avLst/>
          </a:prstGeom>
          <a:noFill/>
        </p:spPr>
        <p:txBody>
          <a:bodyPr wrap="square" rtlCol="0">
            <a:spAutoFit/>
          </a:bodyPr>
          <a:p>
            <a:pPr>
              <a:lnSpc>
                <a:spcPct val="140000"/>
              </a:lnSpc>
            </a:pPr>
            <a:r>
              <a:rPr lang="en-US" altLang="zh-CN" sz="1800"/>
              <a:t>       </a:t>
            </a:r>
            <a:r>
              <a:rPr lang="zh-CN" altLang="en-US" sz="1800" b="1">
                <a:solidFill>
                  <a:srgbClr val="00508A"/>
                </a:solidFill>
              </a:rPr>
              <a:t>肌电信号</a:t>
            </a:r>
            <a:r>
              <a:rPr lang="zh-CN" altLang="en-US" sz="1800"/>
              <a:t>是指肌肉中的神经系统和肌肉本身之间的通信过程。当想要进行某种活动时，大脑会向身体发送信号，信号会沿着神经系统传递到肌肉中，进而导致肌肉收缩，从而产生运动。</a:t>
            </a:r>
            <a:r>
              <a:rPr lang="zh-CN" altLang="en-US" sz="1800" b="1">
                <a:solidFill>
                  <a:srgbClr val="00508A"/>
                </a:solidFill>
              </a:rPr>
              <a:t>引导肌电信号的电极可分为两大类，一类是侵入式的针电极，另一类是非侵入式的表面电极。</a:t>
            </a:r>
            <a:r>
              <a:rPr lang="en-US" altLang="zh-CN" sz="1800" b="1">
                <a:solidFill>
                  <a:srgbClr val="00508A"/>
                </a:solidFill>
              </a:rPr>
              <a:t>  </a:t>
            </a:r>
            <a:endParaRPr lang="en-US" altLang="zh-CN" sz="1800" b="1">
              <a:solidFill>
                <a:srgbClr val="00508A"/>
              </a:solidFill>
            </a:endParaRPr>
          </a:p>
          <a:p>
            <a:pPr>
              <a:lnSpc>
                <a:spcPct val="140000"/>
              </a:lnSpc>
            </a:pPr>
            <a:r>
              <a:rPr lang="en-US" altLang="zh-CN" sz="1800" b="1">
                <a:solidFill>
                  <a:srgbClr val="00508A"/>
                </a:solidFill>
              </a:rPr>
              <a:t>       </a:t>
            </a:r>
            <a:r>
              <a:rPr lang="zh-CN" altLang="en-US" sz="1800"/>
              <a:t>针电极优势为可以测量运动单位甚至单个肌纤维的电位变化，还可以单独研究肌肉内部单束肌纤维，但是针电极会产生创伤，不便于研究大幅运动时的肌电信号变化。</a:t>
            </a:r>
            <a:endParaRPr lang="zh-CN" altLang="en-US" sz="1800"/>
          </a:p>
          <a:p>
            <a:pPr>
              <a:lnSpc>
                <a:spcPct val="140000"/>
              </a:lnSpc>
            </a:pPr>
            <a:r>
              <a:rPr lang="zh-CN" altLang="en-US" sz="1800"/>
              <a:t> </a:t>
            </a:r>
            <a:r>
              <a:rPr lang="en-US" altLang="zh-CN" sz="1800"/>
              <a:t>      </a:t>
            </a:r>
            <a:r>
              <a:rPr lang="zh-CN" altLang="en-US" sz="1800"/>
              <a:t>相比于针电极，</a:t>
            </a:r>
            <a:r>
              <a:rPr lang="zh-CN" altLang="en-US" sz="1800" b="1">
                <a:solidFill>
                  <a:srgbClr val="00508A"/>
                </a:solidFill>
              </a:rPr>
              <a:t>表面电极</a:t>
            </a:r>
            <a:r>
              <a:rPr lang="zh-CN" altLang="en-US" sz="1800"/>
              <a:t>的</a:t>
            </a:r>
            <a:r>
              <a:rPr lang="zh-CN" altLang="en-US" sz="1800" b="1">
                <a:solidFill>
                  <a:srgbClr val="00508A"/>
                </a:solidFill>
              </a:rPr>
              <a:t>优势</a:t>
            </a:r>
            <a:r>
              <a:rPr lang="zh-CN" altLang="en-US" sz="1800"/>
              <a:t>在于无创，并能够研究运动状态下的肌电信号变化。</a:t>
            </a:r>
            <a:r>
              <a:rPr lang="zh-CN" altLang="en-US" sz="1800" b="1">
                <a:solidFill>
                  <a:srgbClr val="00508A"/>
                </a:solidFill>
              </a:rPr>
              <a:t>其不足之处</a:t>
            </a:r>
            <a:r>
              <a:rPr lang="zh-CN" altLang="en-US" sz="1800"/>
              <a:t>主要在于表面电极采集到的肌电信号是有多块肌肉的电信号综合形成的，后续分析</a:t>
            </a:r>
            <a:r>
              <a:rPr lang="zh-CN" altLang="en-US" sz="1800"/>
              <a:t>困难。</a:t>
            </a:r>
            <a:endParaRPr lang="zh-CN" altLang="en-US" sz="180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40" name="文本框 292"/>
          <p:cNvSpPr txBox="1"/>
          <p:nvPr/>
        </p:nvSpPr>
        <p:spPr>
          <a:xfrm>
            <a:off x="1043305" y="374650"/>
            <a:ext cx="5267960" cy="521970"/>
          </a:xfrm>
          <a:prstGeom prst="rect">
            <a:avLst/>
          </a:prstGeom>
          <a:noFill/>
          <a:ln w="9525">
            <a:noFill/>
          </a:ln>
        </p:spPr>
        <p:txBody>
          <a:bodyPr wrap="square">
            <a:spAutoFit/>
          </a:bodyPr>
          <a:p>
            <a:pPr eaLnBrk="1" hangingPunct="1"/>
            <a:r>
              <a:rPr lang="zh-CN" altLang="en-US" sz="2800" b="1" dirty="0">
                <a:latin typeface="Arial" panose="020B0604020202020204" pitchFamily="34" charset="0"/>
              </a:rPr>
              <a:t>研究背景：肌电</a:t>
            </a:r>
            <a:r>
              <a:rPr lang="zh-CN" altLang="en-US" sz="2800" b="1" dirty="0">
                <a:latin typeface="Arial" panose="020B0604020202020204" pitchFamily="34" charset="0"/>
              </a:rPr>
              <a:t>臂环</a:t>
            </a:r>
            <a:endParaRPr lang="zh-CN" altLang="en-US" sz="2800" b="1" dirty="0">
              <a:latin typeface="Arial" panose="020B0604020202020204" pitchFamily="34" charset="0"/>
            </a:endParaRPr>
          </a:p>
        </p:txBody>
      </p:sp>
      <p:pic>
        <p:nvPicPr>
          <p:cNvPr id="22541" name="图片 293"/>
          <p:cNvPicPr>
            <a:picLocks noChangeAspect="1"/>
          </p:cNvPicPr>
          <p:nvPr/>
        </p:nvPicPr>
        <p:blipFill>
          <a:blip r:embed="rId1"/>
          <a:stretch>
            <a:fillRect/>
          </a:stretch>
        </p:blipFill>
        <p:spPr>
          <a:xfrm>
            <a:off x="10077451" y="-27516"/>
            <a:ext cx="2042583" cy="747183"/>
          </a:xfrm>
          <a:prstGeom prst="rect">
            <a:avLst/>
          </a:prstGeom>
          <a:noFill/>
          <a:ln w="9525">
            <a:noFill/>
          </a:ln>
        </p:spPr>
      </p:pic>
      <p:sp>
        <p:nvSpPr>
          <p:cNvPr id="259" name="文本框 258"/>
          <p:cNvSpPr txBox="1"/>
          <p:nvPr/>
        </p:nvSpPr>
        <p:spPr>
          <a:xfrm>
            <a:off x="285750" y="1060450"/>
            <a:ext cx="7256780" cy="1337945"/>
          </a:xfrm>
          <a:prstGeom prst="rect">
            <a:avLst/>
          </a:prstGeom>
          <a:noFill/>
        </p:spPr>
        <p:txBody>
          <a:bodyPr wrap="square" rtlCol="0" anchor="t">
            <a:spAutoFit/>
          </a:bodyPr>
          <a:p>
            <a:pPr>
              <a:lnSpc>
                <a:spcPct val="150000"/>
              </a:lnSpc>
            </a:pPr>
            <a:r>
              <a:rPr lang="en-US" altLang="zh-CN" sz="1800"/>
              <a:t>       gForce</a:t>
            </a:r>
            <a:r>
              <a:rPr lang="en-US" altLang="zh-CN" sz="1800" baseline="30000"/>
              <a:t>TM</a:t>
            </a:r>
            <a:r>
              <a:rPr lang="en-US" altLang="zh-CN" sz="1800"/>
              <a:t> </a:t>
            </a:r>
            <a:r>
              <a:rPr lang="zh-CN" altLang="en-US" sz="1800"/>
              <a:t>肌电臂环</a:t>
            </a:r>
            <a:r>
              <a:rPr lang="en-US" altLang="zh-CN" sz="1800"/>
              <a:t>由OYMotion设计和制造。臂</a:t>
            </a:r>
            <a:r>
              <a:rPr lang="zh-CN" altLang="en-US" sz="1800"/>
              <a:t>环</a:t>
            </a:r>
            <a:r>
              <a:rPr lang="en-US" altLang="zh-CN" sz="1800"/>
              <a:t>包含8个高灵敏度EMG传感器、9轴</a:t>
            </a:r>
            <a:r>
              <a:rPr lang="zh-CN" altLang="en-US" sz="1800"/>
              <a:t>惯性传感器（</a:t>
            </a:r>
            <a:r>
              <a:rPr lang="en-US" altLang="zh-CN" sz="1800"/>
              <a:t>IMU</a:t>
            </a:r>
            <a:r>
              <a:rPr lang="zh-CN" altLang="en-US" sz="1800"/>
              <a:t>）</a:t>
            </a:r>
            <a:r>
              <a:rPr lang="en-US" altLang="zh-CN" sz="1800"/>
              <a:t>运动传感器，并通过蓝牙BLE 4.2进行通信。gForce</a:t>
            </a:r>
            <a:r>
              <a:rPr lang="en-US" altLang="zh-CN" sz="1800" baseline="30000"/>
              <a:t>TM</a:t>
            </a:r>
            <a:r>
              <a:rPr lang="en-US" altLang="zh-CN" sz="1800"/>
              <a:t>臂</a:t>
            </a:r>
            <a:r>
              <a:rPr lang="zh-CN" altLang="en-US" sz="1800"/>
              <a:t>环</a:t>
            </a:r>
            <a:r>
              <a:rPr lang="en-US" altLang="zh-CN" sz="1800"/>
              <a:t>可以收集</a:t>
            </a:r>
            <a:r>
              <a:rPr lang="en-US" altLang="zh-CN" sz="1800">
                <a:sym typeface="+mn-ea"/>
              </a:rPr>
              <a:t>EMG</a:t>
            </a:r>
            <a:r>
              <a:rPr lang="zh-CN" altLang="en-US" sz="1800">
                <a:sym typeface="+mn-ea"/>
              </a:rPr>
              <a:t>、</a:t>
            </a:r>
            <a:r>
              <a:rPr lang="en-US" altLang="zh-CN" sz="1800">
                <a:sym typeface="+mn-ea"/>
              </a:rPr>
              <a:t>IMU</a:t>
            </a:r>
            <a:r>
              <a:rPr lang="zh-CN" altLang="en-US" sz="1800">
                <a:sym typeface="+mn-ea"/>
              </a:rPr>
              <a:t>等</a:t>
            </a:r>
            <a:r>
              <a:rPr lang="en-US" altLang="zh-CN" sz="1800"/>
              <a:t>不同类型的数据</a:t>
            </a:r>
            <a:r>
              <a:rPr lang="zh-CN" altLang="en-US" sz="1800"/>
              <a:t>。</a:t>
            </a:r>
            <a:r>
              <a:rPr lang="en-US" altLang="zh-CN" sz="1800"/>
              <a:t>  </a:t>
            </a:r>
            <a:endParaRPr lang="en-US" altLang="zh-CN" sz="1800" b="1">
              <a:solidFill>
                <a:srgbClr val="C00000"/>
              </a:solidFill>
            </a:endParaRPr>
          </a:p>
        </p:txBody>
      </p:sp>
      <p:pic>
        <p:nvPicPr>
          <p:cNvPr id="268" name="图片 267"/>
          <p:cNvPicPr>
            <a:picLocks noChangeAspect="1"/>
          </p:cNvPicPr>
          <p:nvPr/>
        </p:nvPicPr>
        <p:blipFill>
          <a:blip r:embed="rId2"/>
          <a:stretch>
            <a:fillRect/>
          </a:stretch>
        </p:blipFill>
        <p:spPr>
          <a:xfrm>
            <a:off x="8300085" y="1067435"/>
            <a:ext cx="2524760" cy="3545840"/>
          </a:xfrm>
          <a:prstGeom prst="rect">
            <a:avLst/>
          </a:prstGeom>
        </p:spPr>
      </p:pic>
      <p:pic>
        <p:nvPicPr>
          <p:cNvPr id="270" name="内容占位符 269"/>
          <p:cNvPicPr>
            <a:picLocks noChangeAspect="1"/>
          </p:cNvPicPr>
          <p:nvPr>
            <p:ph idx="1"/>
          </p:nvPr>
        </p:nvPicPr>
        <p:blipFill>
          <a:blip r:embed="rId3"/>
          <a:stretch>
            <a:fillRect/>
          </a:stretch>
        </p:blipFill>
        <p:spPr>
          <a:xfrm>
            <a:off x="7475220" y="4960620"/>
            <a:ext cx="4174490" cy="1141095"/>
          </a:xfrm>
          <a:prstGeom prst="rect">
            <a:avLst/>
          </a:prstGeom>
        </p:spPr>
      </p:pic>
      <p:sp>
        <p:nvSpPr>
          <p:cNvPr id="272" name="文本框 271"/>
          <p:cNvSpPr txBox="1"/>
          <p:nvPr/>
        </p:nvSpPr>
        <p:spPr>
          <a:xfrm>
            <a:off x="7542530" y="6374130"/>
            <a:ext cx="4368165" cy="645160"/>
          </a:xfrm>
          <a:prstGeom prst="rect">
            <a:avLst/>
          </a:prstGeom>
          <a:noFill/>
        </p:spPr>
        <p:txBody>
          <a:bodyPr wrap="square" rtlCol="0">
            <a:spAutoFit/>
          </a:bodyPr>
          <a:p>
            <a:pPr algn="ctr"/>
            <a:r>
              <a:rPr lang="en-US" altLang="en-US" sz="1200" i="1" dirty="0">
                <a:solidFill>
                  <a:srgbClr val="333333"/>
                </a:solidFill>
              </a:rPr>
              <a:t>(</a:t>
            </a:r>
            <a:r>
              <a:rPr lang="en-US" altLang="en-US" sz="1200" i="1" dirty="0">
                <a:solidFill>
                  <a:srgbClr val="333333"/>
                </a:solidFill>
                <a:sym typeface="+mn-ea"/>
              </a:rPr>
              <a:t>Agamemnon Krasoulis</a:t>
            </a:r>
            <a:r>
              <a:rPr lang="en-US" altLang="en-US" sz="1200" i="1" dirty="0">
                <a:solidFill>
                  <a:srgbClr val="333333"/>
                </a:solidFill>
                <a:sym typeface="+mn-ea"/>
              </a:rPr>
              <a:t>,</a:t>
            </a:r>
            <a:r>
              <a:rPr lang="zh-CN" altLang="en-US" sz="1200" i="1" dirty="0">
                <a:solidFill>
                  <a:srgbClr val="333333"/>
                </a:solidFill>
              </a:rPr>
              <a:t> </a:t>
            </a:r>
            <a:r>
              <a:rPr lang="en-US" altLang="zh-CN" sz="1200" i="1" dirty="0">
                <a:solidFill>
                  <a:srgbClr val="333333"/>
                </a:solidFill>
              </a:rPr>
              <a:t>et al. Journal of Neuroengineering and rehabilitation</a:t>
            </a:r>
            <a:r>
              <a:rPr lang="en-US" altLang="en-US" sz="1200" i="1" dirty="0">
                <a:solidFill>
                  <a:srgbClr val="333333"/>
                </a:solidFill>
              </a:rPr>
              <a:t>, 2017)</a:t>
            </a:r>
            <a:endParaRPr lang="en-US" altLang="en-US" sz="1200" i="1" dirty="0">
              <a:solidFill>
                <a:schemeClr val="accent3"/>
              </a:solidFill>
            </a:endParaRPr>
          </a:p>
          <a:p>
            <a:pPr algn="ctr"/>
            <a:endParaRPr lang="zh-CN" altLang="en-US" sz="1200" i="1" dirty="0"/>
          </a:p>
        </p:txBody>
      </p:sp>
      <p:sp>
        <p:nvSpPr>
          <p:cNvPr id="273" name="文本框 272"/>
          <p:cNvSpPr txBox="1"/>
          <p:nvPr/>
        </p:nvSpPr>
        <p:spPr>
          <a:xfrm>
            <a:off x="8530590" y="4627880"/>
            <a:ext cx="2392045" cy="291465"/>
          </a:xfrm>
          <a:prstGeom prst="rect">
            <a:avLst/>
          </a:prstGeom>
          <a:noFill/>
        </p:spPr>
        <p:txBody>
          <a:bodyPr wrap="square" rtlCol="0">
            <a:spAutoFit/>
          </a:bodyPr>
          <a:p>
            <a:r>
              <a:rPr lang="zh-CN" altLang="en-US"/>
              <a:t>图</a:t>
            </a:r>
            <a:r>
              <a:rPr lang="en-US" altLang="zh-CN"/>
              <a:t>1 </a:t>
            </a:r>
            <a:r>
              <a:rPr lang="zh-CN" altLang="en-US"/>
              <a:t>手部运动</a:t>
            </a:r>
            <a:r>
              <a:rPr lang="zh-CN" altLang="en-US"/>
              <a:t>产生的</a:t>
            </a:r>
            <a:r>
              <a:rPr lang="zh-CN" altLang="en-US"/>
              <a:t>肌电变化</a:t>
            </a:r>
            <a:endParaRPr lang="zh-CN" altLang="en-US"/>
          </a:p>
        </p:txBody>
      </p:sp>
      <p:sp>
        <p:nvSpPr>
          <p:cNvPr id="276" name="文本框 275"/>
          <p:cNvSpPr txBox="1"/>
          <p:nvPr/>
        </p:nvSpPr>
        <p:spPr>
          <a:xfrm>
            <a:off x="8761730" y="6103620"/>
            <a:ext cx="1930400" cy="291465"/>
          </a:xfrm>
          <a:prstGeom prst="rect">
            <a:avLst/>
          </a:prstGeom>
          <a:noFill/>
        </p:spPr>
        <p:txBody>
          <a:bodyPr wrap="square" rtlCol="0">
            <a:spAutoFit/>
          </a:bodyPr>
          <a:p>
            <a:r>
              <a:rPr lang="zh-CN" altLang="en-US"/>
              <a:t>图</a:t>
            </a:r>
            <a:r>
              <a:rPr lang="en-US" altLang="zh-CN"/>
              <a:t>2 </a:t>
            </a:r>
            <a:r>
              <a:rPr lang="zh-CN" altLang="en-US"/>
              <a:t>肌电监测设备</a:t>
            </a:r>
            <a:r>
              <a:rPr lang="zh-CN" altLang="en-US"/>
              <a:t>佩戴</a:t>
            </a:r>
            <a:endParaRPr lang="zh-CN" altLang="en-US"/>
          </a:p>
        </p:txBody>
      </p:sp>
      <p:pic>
        <p:nvPicPr>
          <p:cNvPr id="2" name="图片 1"/>
          <p:cNvPicPr>
            <a:picLocks noChangeAspect="1"/>
          </p:cNvPicPr>
          <p:nvPr/>
        </p:nvPicPr>
        <p:blipFill>
          <a:blip r:embed="rId4"/>
          <a:stretch>
            <a:fillRect/>
          </a:stretch>
        </p:blipFill>
        <p:spPr>
          <a:xfrm>
            <a:off x="361950" y="2712720"/>
            <a:ext cx="4104005" cy="1753870"/>
          </a:xfrm>
          <a:prstGeom prst="rect">
            <a:avLst/>
          </a:prstGeom>
        </p:spPr>
      </p:pic>
      <p:pic>
        <p:nvPicPr>
          <p:cNvPr id="3" name="图片 2"/>
          <p:cNvPicPr>
            <a:picLocks noChangeAspect="1"/>
          </p:cNvPicPr>
          <p:nvPr/>
        </p:nvPicPr>
        <p:blipFill>
          <a:blip r:embed="rId5"/>
          <a:stretch>
            <a:fillRect/>
          </a:stretch>
        </p:blipFill>
        <p:spPr>
          <a:xfrm>
            <a:off x="417195" y="4539615"/>
            <a:ext cx="3776345" cy="2240915"/>
          </a:xfrm>
          <a:prstGeom prst="rect">
            <a:avLst/>
          </a:prstGeom>
        </p:spPr>
      </p:pic>
      <p:pic>
        <p:nvPicPr>
          <p:cNvPr id="4" name="图片 3"/>
          <p:cNvPicPr>
            <a:picLocks noChangeAspect="1"/>
          </p:cNvPicPr>
          <p:nvPr/>
        </p:nvPicPr>
        <p:blipFill>
          <a:blip r:embed="rId6"/>
          <a:stretch>
            <a:fillRect/>
          </a:stretch>
        </p:blipFill>
        <p:spPr>
          <a:xfrm>
            <a:off x="4406265" y="2746375"/>
            <a:ext cx="2990850" cy="4018280"/>
          </a:xfrm>
          <a:prstGeom prst="rect">
            <a:avLst/>
          </a:prstGeom>
        </p:spPr>
      </p:pic>
      <p:grpSp>
        <p:nvGrpSpPr>
          <p:cNvPr id="22" name="组合 21"/>
          <p:cNvGrpSpPr/>
          <p:nvPr/>
        </p:nvGrpSpPr>
        <p:grpSpPr>
          <a:xfrm>
            <a:off x="-635" y="-110490"/>
            <a:ext cx="12192635" cy="1156335"/>
            <a:chOff x="-1" y="-174"/>
            <a:chExt cx="19201" cy="1821"/>
          </a:xfrm>
        </p:grpSpPr>
        <p:sp>
          <p:nvSpPr>
            <p:cNvPr id="6" name="矩形 5"/>
            <p:cNvSpPr/>
            <p:nvPr>
              <p:custDataLst>
                <p:tags r:id="rId7"/>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8"/>
              </p:custDataLst>
            </p:nvPr>
          </p:nvSpPr>
          <p:spPr>
            <a:xfrm>
              <a:off x="765" y="353"/>
              <a:ext cx="10485" cy="822"/>
            </a:xfrm>
            <a:prstGeom prst="rect">
              <a:avLst/>
            </a:prstGeom>
            <a:noFill/>
          </p:spPr>
          <p:txBody>
            <a:bodyPr wrap="square" rtlCol="0">
              <a:spAutoFit/>
            </a:bodyPr>
            <a:p>
              <a:r>
                <a:rPr lang="zh-CN" altLang="en-US" sz="2800" b="1">
                  <a:solidFill>
                    <a:schemeClr val="bg1"/>
                  </a:solidFill>
                </a:rPr>
                <a:t>一、研究背景：</a:t>
              </a:r>
              <a:r>
                <a:rPr lang="zh-CN" altLang="en-US" sz="2800" b="1">
                  <a:solidFill>
                    <a:schemeClr val="bg1"/>
                  </a:solidFill>
                </a:rPr>
                <a:t>肌电臂环</a:t>
              </a:r>
              <a:endParaRPr lang="zh-CN" altLang="en-US" sz="2800" b="1">
                <a:solidFill>
                  <a:schemeClr val="bg1"/>
                </a:solidFill>
              </a:endParaRPr>
            </a:p>
          </p:txBody>
        </p:sp>
        <p:pic>
          <p:nvPicPr>
            <p:cNvPr id="14344" name="图片 2"/>
            <p:cNvPicPr>
              <a:picLocks noChangeAspect="1"/>
            </p:cNvPicPr>
            <p:nvPr>
              <p:custDataLst>
                <p:tags r:id="rId9"/>
              </p:custDataLst>
            </p:nvPr>
          </p:nvPicPr>
          <p:blipFill>
            <a:blip r:embed="rId10"/>
            <a:stretch>
              <a:fillRect/>
            </a:stretch>
          </p:blipFill>
          <p:spPr>
            <a:xfrm>
              <a:off x="14069" y="-174"/>
              <a:ext cx="4980" cy="1821"/>
            </a:xfrm>
            <a:prstGeom prst="rect">
              <a:avLst/>
            </a:prstGeom>
            <a:noFill/>
            <a:ln w="9525">
              <a:noFill/>
            </a:ln>
          </p:spPr>
        </p:pic>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2540" name="文本框 292"/>
          <p:cNvSpPr txBox="1"/>
          <p:nvPr/>
        </p:nvSpPr>
        <p:spPr>
          <a:xfrm>
            <a:off x="1043305" y="374650"/>
            <a:ext cx="5267960" cy="521970"/>
          </a:xfrm>
          <a:prstGeom prst="rect">
            <a:avLst/>
          </a:prstGeom>
          <a:noFill/>
          <a:ln w="9525">
            <a:noFill/>
          </a:ln>
        </p:spPr>
        <p:txBody>
          <a:bodyPr wrap="square">
            <a:spAutoFit/>
          </a:bodyPr>
          <a:p>
            <a:pPr eaLnBrk="1" hangingPunct="1"/>
            <a:r>
              <a:rPr lang="zh-CN" altLang="en-US" sz="2800" b="1" dirty="0">
                <a:latin typeface="Arial" panose="020B0604020202020204" pitchFamily="34" charset="0"/>
              </a:rPr>
              <a:t>研究背景：触觉</a:t>
            </a:r>
            <a:r>
              <a:rPr lang="zh-CN" altLang="en-US" sz="2800" b="1" dirty="0">
                <a:latin typeface="Arial" panose="020B0604020202020204" pitchFamily="34" charset="0"/>
              </a:rPr>
              <a:t>指纹传感器</a:t>
            </a:r>
            <a:endParaRPr lang="zh-CN" altLang="en-US" sz="2800" b="1" dirty="0">
              <a:latin typeface="Arial" panose="020B0604020202020204" pitchFamily="34" charset="0"/>
            </a:endParaRPr>
          </a:p>
        </p:txBody>
      </p:sp>
      <p:sp>
        <p:nvSpPr>
          <p:cNvPr id="3" name="文本框 2"/>
          <p:cNvSpPr txBox="1"/>
          <p:nvPr/>
        </p:nvSpPr>
        <p:spPr>
          <a:xfrm>
            <a:off x="8140700" y="2527300"/>
            <a:ext cx="3422015" cy="2802255"/>
          </a:xfrm>
          <a:prstGeom prst="rect">
            <a:avLst/>
          </a:prstGeom>
          <a:solidFill>
            <a:srgbClr val="E6E6E6"/>
          </a:solidFill>
        </p:spPr>
        <p:txBody>
          <a:bodyPr wrap="square" rtlCol="0" anchor="t">
            <a:spAutoFit/>
          </a:bodyPr>
          <a:p>
            <a:pPr>
              <a:lnSpc>
                <a:spcPct val="140000"/>
              </a:lnSpc>
            </a:pPr>
            <a:r>
              <a:rPr lang="zh-CN" altLang="en-US" sz="1800" b="1">
                <a:solidFill>
                  <a:srgbClr val="00508A"/>
                </a:solidFill>
              </a:rPr>
              <a:t>光度立体成像：</a:t>
            </a:r>
            <a:r>
              <a:rPr lang="zh-CN" altLang="en-US" sz="1800"/>
              <a:t>利用不同方向光源打光，进行表面三维重建。图像的三维信息可以从轮廓、亮度、运动、明暗等信息中恢复。</a:t>
            </a:r>
            <a:endParaRPr lang="zh-CN" altLang="en-US" sz="1800"/>
          </a:p>
          <a:p>
            <a:pPr>
              <a:lnSpc>
                <a:spcPct val="140000"/>
              </a:lnSpc>
            </a:pPr>
            <a:r>
              <a:rPr lang="zh-CN" altLang="en-US" sz="1800"/>
              <a:t>其主要</a:t>
            </a:r>
            <a:r>
              <a:rPr lang="zh-CN" altLang="en-US" sz="1800" b="1">
                <a:solidFill>
                  <a:srgbClr val="00508A"/>
                </a:solidFill>
              </a:rPr>
              <a:t>优势</a:t>
            </a:r>
            <a:r>
              <a:rPr lang="zh-CN" altLang="en-US" sz="1800"/>
              <a:t>在于利用单幅图像即可恢复表面模型，</a:t>
            </a:r>
            <a:r>
              <a:rPr lang="zh-CN" altLang="en-US" sz="1800" b="1">
                <a:solidFill>
                  <a:srgbClr val="00508A"/>
                </a:solidFill>
              </a:rPr>
              <a:t>缺点</a:t>
            </a:r>
            <a:r>
              <a:rPr lang="zh-CN" altLang="en-US" sz="1800"/>
              <a:t>是阴影恢复法的</a:t>
            </a:r>
            <a:r>
              <a:rPr lang="zh-CN" altLang="en-US" sz="1800"/>
              <a:t>不足。</a:t>
            </a:r>
            <a:endParaRPr lang="zh-CN" altLang="en-US" sz="1800"/>
          </a:p>
        </p:txBody>
      </p:sp>
      <p:grpSp>
        <p:nvGrpSpPr>
          <p:cNvPr id="22" name="组合 21"/>
          <p:cNvGrpSpPr/>
          <p:nvPr/>
        </p:nvGrpSpPr>
        <p:grpSpPr>
          <a:xfrm>
            <a:off x="-635" y="-110490"/>
            <a:ext cx="12192635" cy="1156335"/>
            <a:chOff x="-1" y="-174"/>
            <a:chExt cx="19201" cy="1821"/>
          </a:xfrm>
        </p:grpSpPr>
        <p:sp>
          <p:nvSpPr>
            <p:cNvPr id="6" name="矩形 5"/>
            <p:cNvSpPr/>
            <p:nvPr>
              <p:custDataLst>
                <p:tags r:id="rId1"/>
              </p:custDataLst>
            </p:nvPr>
          </p:nvSpPr>
          <p:spPr>
            <a:xfrm>
              <a:off x="-1" y="0"/>
              <a:ext cx="19201" cy="1546"/>
            </a:xfrm>
            <a:prstGeom prst="rect">
              <a:avLst/>
            </a:prstGeom>
            <a:solidFill>
              <a:srgbClr val="00508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5" y="353"/>
              <a:ext cx="10485" cy="822"/>
            </a:xfrm>
            <a:prstGeom prst="rect">
              <a:avLst/>
            </a:prstGeom>
            <a:noFill/>
          </p:spPr>
          <p:txBody>
            <a:bodyPr wrap="square" rtlCol="0">
              <a:spAutoFit/>
            </a:bodyPr>
            <a:p>
              <a:r>
                <a:rPr lang="zh-CN" altLang="en-US" sz="2800" b="1">
                  <a:solidFill>
                    <a:schemeClr val="bg1"/>
                  </a:solidFill>
                </a:rPr>
                <a:t>一、研究背景：光度立体</a:t>
              </a:r>
              <a:r>
                <a:rPr lang="zh-CN" altLang="en-US" sz="2800" b="1">
                  <a:solidFill>
                    <a:schemeClr val="bg1"/>
                  </a:solidFill>
                </a:rPr>
                <a:t>成像</a:t>
              </a:r>
              <a:endParaRPr lang="zh-CN" altLang="en-US" sz="2800" b="1">
                <a:solidFill>
                  <a:schemeClr val="bg1"/>
                </a:solidFill>
              </a:endParaRPr>
            </a:p>
          </p:txBody>
        </p:sp>
        <p:pic>
          <p:nvPicPr>
            <p:cNvPr id="14344" name="图片 2"/>
            <p:cNvPicPr>
              <a:picLocks noChangeAspect="1"/>
            </p:cNvPicPr>
            <p:nvPr>
              <p:custDataLst>
                <p:tags r:id="rId3"/>
              </p:custDataLst>
            </p:nvPr>
          </p:nvPicPr>
          <p:blipFill>
            <a:blip r:embed="rId4"/>
            <a:stretch>
              <a:fillRect/>
            </a:stretch>
          </p:blipFill>
          <p:spPr>
            <a:xfrm>
              <a:off x="14069" y="-174"/>
              <a:ext cx="4980" cy="1821"/>
            </a:xfrm>
            <a:prstGeom prst="rect">
              <a:avLst/>
            </a:prstGeom>
            <a:noFill/>
            <a:ln w="9525">
              <a:noFill/>
            </a:ln>
          </p:spPr>
        </p:pic>
      </p:grpSp>
      <p:sp>
        <p:nvSpPr>
          <p:cNvPr id="8" name="文本框 7"/>
          <p:cNvSpPr txBox="1"/>
          <p:nvPr/>
        </p:nvSpPr>
        <p:spPr>
          <a:xfrm>
            <a:off x="210185" y="3867785"/>
            <a:ext cx="3244850" cy="291465"/>
          </a:xfrm>
          <a:prstGeom prst="rect">
            <a:avLst/>
          </a:prstGeom>
          <a:noFill/>
        </p:spPr>
        <p:txBody>
          <a:bodyPr wrap="square" rtlCol="0">
            <a:spAutoFit/>
          </a:bodyPr>
          <a:p>
            <a:r>
              <a:rPr lang="zh-CN" altLang="en-US"/>
              <a:t>浙江大学计算机学院</a:t>
            </a:r>
            <a:r>
              <a:rPr lang="en-US" altLang="zh-CN"/>
              <a:t> </a:t>
            </a:r>
            <a:r>
              <a:rPr lang="zh-CN" altLang="en-US"/>
              <a:t>潘</a:t>
            </a:r>
            <a:r>
              <a:rPr lang="zh-CN" altLang="en-US"/>
              <a:t>纲团队</a:t>
            </a:r>
            <a:endParaRPr lang="zh-CN" altLang="en-US"/>
          </a:p>
        </p:txBody>
      </p:sp>
      <p:pic>
        <p:nvPicPr>
          <p:cNvPr id="9" name="图片 8" descr="IMG_1784"/>
          <p:cNvPicPr>
            <a:picLocks noChangeAspect="1"/>
          </p:cNvPicPr>
          <p:nvPr/>
        </p:nvPicPr>
        <p:blipFill>
          <a:blip r:embed="rId5"/>
          <a:stretch>
            <a:fillRect/>
          </a:stretch>
        </p:blipFill>
        <p:spPr>
          <a:xfrm>
            <a:off x="243840" y="1304925"/>
            <a:ext cx="3177540" cy="2477770"/>
          </a:xfrm>
          <a:prstGeom prst="rect">
            <a:avLst/>
          </a:prstGeom>
        </p:spPr>
      </p:pic>
      <p:pic>
        <p:nvPicPr>
          <p:cNvPr id="10" name="图片 9"/>
          <p:cNvPicPr>
            <a:picLocks noChangeAspect="1"/>
          </p:cNvPicPr>
          <p:nvPr/>
        </p:nvPicPr>
        <p:blipFill>
          <a:blip r:embed="rId6"/>
          <a:srcRect l="6630" r="7824"/>
          <a:stretch>
            <a:fillRect/>
          </a:stretch>
        </p:blipFill>
        <p:spPr>
          <a:xfrm>
            <a:off x="3550920" y="1285875"/>
            <a:ext cx="3985895" cy="2750820"/>
          </a:xfrm>
          <a:prstGeom prst="rect">
            <a:avLst/>
          </a:prstGeom>
        </p:spPr>
      </p:pic>
      <p:pic>
        <p:nvPicPr>
          <p:cNvPr id="11" name="图片 10"/>
          <p:cNvPicPr>
            <a:picLocks noChangeAspect="1"/>
          </p:cNvPicPr>
          <p:nvPr/>
        </p:nvPicPr>
        <p:blipFill>
          <a:blip r:embed="rId7"/>
          <a:stretch>
            <a:fillRect/>
          </a:stretch>
        </p:blipFill>
        <p:spPr>
          <a:xfrm>
            <a:off x="336550" y="4576445"/>
            <a:ext cx="6681470" cy="1768475"/>
          </a:xfrm>
          <a:prstGeom prst="rect">
            <a:avLst/>
          </a:prstGeom>
        </p:spPr>
      </p:pic>
      <p:sp>
        <p:nvSpPr>
          <p:cNvPr id="12" name="文本框 11"/>
          <p:cNvSpPr txBox="1"/>
          <p:nvPr/>
        </p:nvSpPr>
        <p:spPr>
          <a:xfrm>
            <a:off x="1718310" y="6459220"/>
            <a:ext cx="5330190" cy="291465"/>
          </a:xfrm>
          <a:prstGeom prst="rect">
            <a:avLst/>
          </a:prstGeom>
          <a:noFill/>
        </p:spPr>
        <p:txBody>
          <a:bodyPr wrap="none" rtlCol="0" anchor="t">
            <a:spAutoFit/>
          </a:bodyPr>
          <a:p>
            <a:pPr algn="ctr"/>
            <a:r>
              <a:rPr lang="en-US" altLang="en-US" i="1" dirty="0">
                <a:solidFill>
                  <a:srgbClr val="333333"/>
                </a:solidFill>
                <a:sym typeface="+mn-ea"/>
              </a:rPr>
              <a:t>(</a:t>
            </a:r>
            <a:r>
              <a:rPr lang="zh-CN" altLang="en-US" i="1" dirty="0">
                <a:solidFill>
                  <a:srgbClr val="333333"/>
                </a:solidFill>
                <a:sym typeface="+mn-ea"/>
              </a:rPr>
              <a:t>邓学良，</a:t>
            </a:r>
            <a:r>
              <a:rPr lang="en-US" altLang="zh-CN" i="1" dirty="0">
                <a:solidFill>
                  <a:srgbClr val="333333"/>
                </a:solidFill>
                <a:sym typeface="+mn-ea"/>
              </a:rPr>
              <a:t> 基于光度立体视觉的表面三维重建系统的设计与实现</a:t>
            </a:r>
            <a:r>
              <a:rPr lang="zh-CN" altLang="en-US" i="1" dirty="0">
                <a:solidFill>
                  <a:srgbClr val="333333"/>
                </a:solidFill>
                <a:ea typeface="宋体" charset="0"/>
                <a:sym typeface="+mn-ea"/>
              </a:rPr>
              <a:t>，</a:t>
            </a:r>
            <a:r>
              <a:rPr lang="en-US" altLang="zh-CN" i="1" dirty="0">
                <a:solidFill>
                  <a:srgbClr val="333333"/>
                </a:solidFill>
                <a:ea typeface="宋体" charset="0"/>
                <a:sym typeface="+mn-ea"/>
              </a:rPr>
              <a:t>2022</a:t>
            </a:r>
            <a:r>
              <a:rPr lang="en-US" altLang="en-US" i="1" dirty="0">
                <a:solidFill>
                  <a:srgbClr val="333333"/>
                </a:solidFill>
                <a:sym typeface="+mn-ea"/>
              </a:rPr>
              <a:t>)</a:t>
            </a:r>
            <a:endParaRPr lang="zh-CN" altLang="en-US"/>
          </a:p>
        </p:txBody>
      </p:sp>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commondata" val="eyJoZGlkIjoiZjFkMmUxYmFkZDkxZjc3MjFkYjAwYTVlZWNhNzQyNDU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3865</Words>
  <Application>WPS 表格</Application>
  <PresentationFormat>全屏显示(16:9)</PresentationFormat>
  <Paragraphs>480</Paragraphs>
  <Slides>22</Slides>
  <Notes>19</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22</vt:i4>
      </vt:variant>
    </vt:vector>
  </HeadingPairs>
  <TitlesOfParts>
    <vt:vector size="42" baseType="lpstr">
      <vt:lpstr>Arial</vt:lpstr>
      <vt:lpstr>宋体</vt:lpstr>
      <vt:lpstr>Wingdings</vt:lpstr>
      <vt:lpstr>微软雅黑</vt:lpstr>
      <vt:lpstr>汉仪旗黑</vt:lpstr>
      <vt:lpstr>Nexa Light</vt:lpstr>
      <vt:lpstr>苹方-简</vt:lpstr>
      <vt:lpstr>Calibri</vt:lpstr>
      <vt:lpstr>汉仪书宋二KW</vt:lpstr>
      <vt:lpstr>华文中宋</vt:lpstr>
      <vt:lpstr>Times New Roman</vt:lpstr>
      <vt:lpstr>Arial Italic</vt:lpstr>
      <vt:lpstr>宋体</vt:lpstr>
      <vt:lpstr>Arial Unicode MS</vt:lpstr>
      <vt:lpstr>等线</vt:lpstr>
      <vt:lpstr>汉仪中等线KW</vt:lpstr>
      <vt:lpstr>Calibri Light</vt:lpstr>
      <vt:lpstr>Helvetica Neue</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范式设计示意图 </vt:lpstr>
      <vt:lpstr>范式设计示意图 </vt:lpstr>
      <vt:lpstr>范式设计示意图 </vt:lpstr>
      <vt:lpstr>范式设计示意图 </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HHee   </cp:lastModifiedBy>
  <cp:revision>209</cp:revision>
  <dcterms:created xsi:type="dcterms:W3CDTF">2024-03-02T11:08:19Z</dcterms:created>
  <dcterms:modified xsi:type="dcterms:W3CDTF">2024-03-02T11:08:19Z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717C02B6ECCDC552B02F70652B868005</vt:lpwstr>
  </property>
  <property fmtid="{D5CDD505-2E9C-101B-9397-08002B2CF9AE}" pid="3" name="KSOProductBuildVer">
    <vt:lpwstr>2052-5.1.1.7662</vt:lpwstr>
  </property>
</Properties>
</file>